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469" r:id="rId2"/>
    <p:sldId id="470" r:id="rId3"/>
    <p:sldId id="264" r:id="rId4"/>
    <p:sldId id="267" r:id="rId5"/>
    <p:sldId id="268" r:id="rId6"/>
    <p:sldId id="270" r:id="rId7"/>
    <p:sldId id="269" r:id="rId8"/>
    <p:sldId id="273" r:id="rId9"/>
    <p:sldId id="271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82" r:id="rId18"/>
    <p:sldId id="283" r:id="rId19"/>
    <p:sldId id="285" r:id="rId20"/>
    <p:sldId id="284" r:id="rId21"/>
    <p:sldId id="293" r:id="rId22"/>
    <p:sldId id="286" r:id="rId23"/>
    <p:sldId id="287" r:id="rId24"/>
    <p:sldId id="294" r:id="rId25"/>
    <p:sldId id="290" r:id="rId26"/>
    <p:sldId id="295" r:id="rId27"/>
    <p:sldId id="296" r:id="rId28"/>
    <p:sldId id="316" r:id="rId29"/>
    <p:sldId id="317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466" r:id="rId42"/>
    <p:sldId id="331" r:id="rId43"/>
    <p:sldId id="332" r:id="rId44"/>
    <p:sldId id="333" r:id="rId45"/>
    <p:sldId id="334" r:id="rId46"/>
    <p:sldId id="337" r:id="rId47"/>
    <p:sldId id="335" r:id="rId48"/>
    <p:sldId id="336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467" r:id="rId67"/>
    <p:sldId id="356" r:id="rId68"/>
    <p:sldId id="358" r:id="rId69"/>
    <p:sldId id="357" r:id="rId70"/>
    <p:sldId id="360" r:id="rId71"/>
    <p:sldId id="361" r:id="rId72"/>
    <p:sldId id="362" r:id="rId73"/>
    <p:sldId id="363" r:id="rId74"/>
    <p:sldId id="364" r:id="rId75"/>
    <p:sldId id="359" r:id="rId76"/>
    <p:sldId id="365" r:id="rId77"/>
    <p:sldId id="366" r:id="rId78"/>
    <p:sldId id="367" r:id="rId79"/>
    <p:sldId id="368" r:id="rId80"/>
    <p:sldId id="369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4EB13-90B1-4432-8986-8B328F03C9B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C864A-C17C-4F02-8371-02A4426CC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555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8506-3537-49D4-8AEC-11ACD504BD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34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738506-3537-49D4-8AEC-11ACD504BD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90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AEE6-4251-4DFC-A7B0-12C748B72EEE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45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3ABB5-4AAF-4A00-B9F0-8CC86BF8EFF9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EE6D5-E7F1-4D6E-B75D-894D8A109C81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50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A9B16-1E74-4543-AEC8-D4E47A48FDC6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5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A5EF-5404-4DD1-B23E-37D0E77C1587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11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B8C5D-EDE5-4176-825A-9EEF4F3A694A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0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2F6E-3D77-4CE1-82D7-3D5AF63E3A57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21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AD9B-71DA-47BF-98D9-CBA9E5703D2E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24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8B8-E659-4F7E-865E-5B1F41027CF6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58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AB0-BBB6-4692-9519-4BB4C1E369F0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01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29BA-34EA-4DF9-A07E-B2D114A2C752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11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05D31-E699-4304-BB5A-EC74E5659A60}" type="datetime11">
              <a:rPr lang="ko-KR" altLang="en-US" smtClean="0"/>
              <a:t>17:46:03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A208E-F902-4DBF-9B6A-B790C2B9E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04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Autofit/>
          </a:bodyPr>
          <a:lstStyle/>
          <a:p>
            <a:r>
              <a:rPr lang="ko-KR" altLang="en-US" dirty="0"/>
              <a:t>서론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340768"/>
            <a:ext cx="8435975" cy="20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2743572"/>
            <a:ext cx="34671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5373217"/>
            <a:ext cx="24765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259F7-EFCE-4B92-AF7B-865C06612CF0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28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857250" lvl="1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dirty="0"/>
              <a:t>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인식과 이해</a:t>
            </a:r>
            <a:r>
              <a:rPr lang="en-US" altLang="ko-KR" sz="2000" b="1" dirty="0"/>
              <a:t>     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이미지 속 상황에 대한 질문에 답변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3284984"/>
            <a:ext cx="5616624" cy="34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8A0A-6E1E-4D06-ACE5-E7B0E2D4654F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01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857250" lvl="1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dirty="0"/>
              <a:t>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인식과 이해</a:t>
            </a:r>
            <a:r>
              <a:rPr lang="en-US" altLang="ko-KR" sz="2000" b="1" dirty="0"/>
              <a:t>     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시각 인지 지능의 활용 예시</a:t>
            </a:r>
            <a:r>
              <a:rPr lang="en-US" altLang="ko-KR" sz="1800" b="1" dirty="0"/>
              <a:t>: </a:t>
            </a:r>
            <a:r>
              <a:rPr lang="en-US" altLang="ko-KR" sz="1800" b="1" dirty="0" err="1"/>
              <a:t>SeeingAI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마이크로소프트</a:t>
            </a:r>
            <a:r>
              <a:rPr lang="en-US" altLang="ko-KR" sz="1800" b="1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729" y="4248370"/>
            <a:ext cx="19526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53" y="3429000"/>
            <a:ext cx="30670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4400550"/>
            <a:ext cx="29718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DACE6-F5AD-4A56-8BA3-150029809A50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78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857250" lvl="1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dirty="0"/>
              <a:t>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인식과 이해</a:t>
            </a:r>
            <a:r>
              <a:rPr lang="en-US" altLang="ko-KR" sz="2000" b="1" dirty="0"/>
              <a:t>     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시각 인지 지능의 활용 예시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자율주행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지능형 주행</a:t>
            </a:r>
            <a:r>
              <a:rPr lang="en-US" altLang="ko-KR" sz="1800" b="1" dirty="0"/>
              <a:t>)</a:t>
            </a:r>
          </a:p>
          <a:p>
            <a:pPr lvl="3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몇 년 전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구글</a:t>
            </a:r>
            <a:r>
              <a:rPr lang="ko-KR" altLang="en-US" sz="1600" b="1" dirty="0"/>
              <a:t> 및 주요 자동차 제조사 등 소수 기업</a:t>
            </a:r>
            <a:endParaRPr lang="en-US" altLang="ko-KR" sz="1600" b="1" dirty="0"/>
          </a:p>
          <a:p>
            <a:pPr marL="1371600" lvl="3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</a:t>
            </a:r>
            <a:r>
              <a:rPr lang="ko-KR" altLang="en-US" sz="1600" b="1" dirty="0"/>
              <a:t>자율주행</a:t>
            </a:r>
            <a:r>
              <a:rPr lang="en-US" altLang="ko-KR" sz="1600" b="1" dirty="0"/>
              <a:t>/ADAS </a:t>
            </a:r>
            <a:r>
              <a:rPr lang="ko-KR" altLang="en-US" sz="1600" b="1" dirty="0"/>
              <a:t>기술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특화 센서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동원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전문가와 막대한 투자</a:t>
            </a:r>
            <a:endParaRPr lang="en-US" altLang="ko-KR" sz="1600" b="1" dirty="0"/>
          </a:p>
          <a:p>
            <a:pPr lvl="3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최근</a:t>
            </a:r>
            <a:r>
              <a:rPr lang="en-US" altLang="ko-KR" sz="1600" b="1" dirty="0"/>
              <a:t>: Startup </a:t>
            </a:r>
            <a:r>
              <a:rPr lang="ko-KR" altLang="en-US" sz="1600" b="1" dirty="0"/>
              <a:t>들 참여</a:t>
            </a:r>
            <a:endParaRPr lang="en-US" altLang="ko-KR" sz="1600" b="1" dirty="0"/>
          </a:p>
          <a:p>
            <a:pPr marL="1371600" lvl="3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Comma.ai, Drive.ai:  </a:t>
            </a:r>
            <a:r>
              <a:rPr lang="ko-KR" altLang="en-US" sz="1600" b="1" dirty="0"/>
              <a:t>저가의 범용 센서와 </a:t>
            </a:r>
            <a:r>
              <a:rPr lang="ko-KR" altLang="en-US" sz="1600" b="1" dirty="0" err="1"/>
              <a:t>딥러닝</a:t>
            </a:r>
            <a:r>
              <a:rPr lang="ko-KR" altLang="en-US" sz="1600" b="1" dirty="0"/>
              <a:t> 기반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자율 주행 구현</a:t>
            </a:r>
            <a:endParaRPr lang="en-US" altLang="ko-KR" sz="1600" b="1" dirty="0"/>
          </a:p>
          <a:p>
            <a:pPr marL="1371600" lvl="3" indent="0">
              <a:lnSpc>
                <a:spcPct val="160000"/>
              </a:lnSpc>
              <a:buClr>
                <a:srgbClr val="FF0000"/>
              </a:buClr>
              <a:buNone/>
            </a:pP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919536" y="5301208"/>
            <a:ext cx="8568952" cy="10081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딥러닝에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기반한 시각 지능이 실제 산업에 적용되면서 산업 </a:t>
            </a:r>
            <a:r>
              <a:rPr lang="ko-KR" altLang="en-US" b="1" spc="-150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내 소수의 기존 경쟁자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들이 갖고 있던 기술진입 장벽을 허물며 산업의 핵심 패러다임을 전환시키기 시작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9EF3-592D-4CFD-BBE9-FC7CE453FAA7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65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857250" lvl="1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dirty="0"/>
              <a:t>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합성과 생성</a:t>
            </a:r>
            <a:r>
              <a:rPr lang="en-US" altLang="ko-KR" sz="2000" b="1" dirty="0"/>
              <a:t>     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시각 정보를 자유롭게 변형하거나 전혀 새로운 이미지 생성</a:t>
            </a:r>
            <a:r>
              <a:rPr lang="en-US" altLang="ko-KR" sz="1800" b="1" dirty="0"/>
              <a:t>(1)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3356992"/>
            <a:ext cx="7344277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F5145-8A9F-49F5-92B8-43AF63BD5BC0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527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857250" lvl="1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dirty="0"/>
              <a:t>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합성과 생성</a:t>
            </a:r>
            <a:r>
              <a:rPr lang="en-US" altLang="ko-KR" sz="2000" b="1" dirty="0"/>
              <a:t>     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시각 정보를 자유롭게 변형하거나 전혀 새로운 이미지 생성</a:t>
            </a:r>
            <a:r>
              <a:rPr lang="en-US" altLang="ko-KR" sz="1800" b="1" dirty="0"/>
              <a:t>(2)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3301648"/>
            <a:ext cx="4340380" cy="329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428-62CC-4327-9F16-CC2B5FE9A3F1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695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857250" lvl="1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dirty="0"/>
              <a:t>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합성과 생성</a:t>
            </a:r>
            <a:r>
              <a:rPr lang="en-US" altLang="ko-KR" sz="2000" b="1" dirty="0"/>
              <a:t>     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스탠포드대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유명인의 영상에 전혀 다른 사람의 표정 합성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3429000"/>
            <a:ext cx="2808312" cy="310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F2BB-9758-4B6C-AADA-30C9F8A0761D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877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857250" lvl="1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dirty="0"/>
              <a:t>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합성과 생성</a:t>
            </a:r>
            <a:r>
              <a:rPr lang="en-US" altLang="ko-KR" sz="2000" b="1" dirty="0"/>
              <a:t>     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워싱턴대</a:t>
            </a:r>
            <a:r>
              <a:rPr lang="en-US" altLang="ko-KR" sz="1800" b="1" dirty="0"/>
              <a:t>: </a:t>
            </a:r>
            <a:r>
              <a:rPr lang="ko-KR" altLang="en-US" sz="1800" b="1" dirty="0" err="1"/>
              <a:t>오바마</a:t>
            </a:r>
            <a:r>
              <a:rPr lang="ko-KR" altLang="en-US" sz="1800" b="1" dirty="0"/>
              <a:t> 대통령의 목소리만으로 입 모양을 생성해 다른 연설 영상에 합성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3326436"/>
            <a:ext cx="2736304" cy="337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0E3C-A38B-4751-8619-D3253CA1CD75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45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857250" lvl="1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dirty="0"/>
              <a:t>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합성과 생성</a:t>
            </a:r>
            <a:r>
              <a:rPr lang="en-US" altLang="ko-KR" sz="2000" b="1" dirty="0"/>
              <a:t>     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/>
              <a:t>GAN</a:t>
            </a:r>
            <a:r>
              <a:rPr lang="ko-KR" altLang="en-US" sz="1800" b="1" dirty="0"/>
              <a:t>은 세상에 존재하지 않는 전혀 새로운 사물을 만들어 냄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/>
              <a:t>GAN(Generative Adversarial Network)</a:t>
            </a:r>
          </a:p>
          <a:p>
            <a:pPr lvl="3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ko-KR" sz="1600" b="1" dirty="0"/>
              <a:t> </a:t>
            </a:r>
            <a:r>
              <a:rPr lang="ko-KR" altLang="en-US" sz="1600" b="1" dirty="0"/>
              <a:t>새로운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데이터를 생성하는 인공지능과 생성된 데이터가 진짜인지 가짜</a:t>
            </a:r>
            <a:endParaRPr lang="en-US" altLang="ko-KR" sz="1600" b="1" dirty="0"/>
          </a:p>
          <a:p>
            <a:pPr marL="1371600" lvl="3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ko-KR" altLang="en-US" sz="1600" b="1" dirty="0"/>
              <a:t>    인지를 판별하는 두 인공지능이 서로 경쟁하며 진짜와 </a:t>
            </a:r>
            <a:r>
              <a:rPr lang="ko-KR" altLang="en-US" sz="1600" b="1" spc="-150" dirty="0"/>
              <a:t>같은 가상 이미지를</a:t>
            </a:r>
            <a:r>
              <a:rPr lang="ko-KR" altLang="en-US" sz="1600" b="1" dirty="0"/>
              <a:t> </a:t>
            </a:r>
            <a:br>
              <a:rPr lang="en-US" altLang="ko-KR" sz="1600" b="1" dirty="0"/>
            </a:br>
            <a:r>
              <a:rPr lang="en-US" altLang="ko-KR" sz="1600" b="1" dirty="0"/>
              <a:t> </a:t>
            </a:r>
            <a:r>
              <a:rPr lang="ko-KR" altLang="en-US" sz="1600" b="1" dirty="0"/>
              <a:t>   만들어 냄</a:t>
            </a:r>
            <a:endParaRPr lang="en-US" altLang="ko-KR" sz="1600" b="1" dirty="0"/>
          </a:p>
          <a:p>
            <a:pPr lvl="3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 err="1"/>
              <a:t>구글의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Ian </a:t>
            </a:r>
            <a:r>
              <a:rPr lang="en-US" altLang="ko-KR" sz="1600" b="1" dirty="0" err="1"/>
              <a:t>Goodfellow</a:t>
            </a:r>
            <a:r>
              <a:rPr lang="ko-KR" altLang="en-US" sz="1600" b="1" dirty="0"/>
              <a:t>에 의해 제안</a:t>
            </a:r>
            <a:endParaRPr lang="en-US" altLang="ko-KR" sz="1600" b="1" dirty="0"/>
          </a:p>
          <a:p>
            <a:pPr lvl="3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ko-KR" sz="1600" b="1" dirty="0"/>
              <a:t>2016</a:t>
            </a:r>
            <a:r>
              <a:rPr lang="ko-KR" altLang="en-US" sz="1600" b="1" dirty="0"/>
              <a:t>년 이후 매우 빠르게 성능 향상</a:t>
            </a:r>
            <a:endParaRPr lang="ko-KR" alt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93F9-E1AE-4323-8885-FEE533C6B08A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77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857250" lvl="1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dirty="0"/>
              <a:t>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합성과 생성</a:t>
            </a:r>
            <a:r>
              <a:rPr lang="en-US" altLang="ko-KR" sz="2000" b="1" dirty="0"/>
              <a:t>: GAN</a:t>
            </a:r>
            <a:endParaRPr lang="ko-KR" alt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3199673"/>
            <a:ext cx="8682156" cy="253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2830-3478-4785-9202-6C5A4CEDF87B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85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400050" lvl="1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  <a:r>
              <a:rPr lang="ko-KR" altLang="en-US" sz="2000" b="1" dirty="0"/>
              <a:t> 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합성과 생성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Stack</a:t>
            </a:r>
            <a:r>
              <a:rPr lang="en-US" altLang="ko-KR" sz="1800" b="1" dirty="0" err="1"/>
              <a:t>GAN</a:t>
            </a:r>
            <a:r>
              <a:rPr lang="en-US" altLang="ko-KR" sz="1800" b="1" dirty="0"/>
              <a:t>(2016</a:t>
            </a:r>
            <a:r>
              <a:rPr lang="ko-KR" altLang="en-US" sz="1800" b="1" dirty="0"/>
              <a:t>년</a:t>
            </a:r>
            <a:r>
              <a:rPr lang="en-US" altLang="ko-KR" sz="1800" b="1" dirty="0"/>
              <a:t>)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인간의 언어로 기술된 텍스트를 이해해 특정 사물 생성</a:t>
            </a:r>
            <a:endParaRPr lang="ko-KR" altLang="en-US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501008"/>
            <a:ext cx="92202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DDEB-7F46-4BE8-926A-CA8BA9B39CC7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4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1. </a:t>
            </a:r>
            <a:r>
              <a:rPr lang="ko-KR" altLang="en-US" sz="3000" b="1" dirty="0"/>
              <a:t>인공지능 혁신의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4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ko-KR" sz="2400" b="1" dirty="0"/>
              <a:t>2000</a:t>
            </a:r>
            <a:r>
              <a:rPr lang="ko-KR" altLang="en-US" sz="2400" b="1" dirty="0"/>
              <a:t>년대 인공지능</a:t>
            </a:r>
            <a:endParaRPr lang="en-US" altLang="ko-KR" sz="24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2000" b="1" dirty="0"/>
              <a:t>인간이 만든 지식을 기계에게 학습시키는 방법으로 인공지능 구현</a:t>
            </a:r>
            <a:endParaRPr lang="en-US" altLang="ko-KR" sz="20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2000" b="1" dirty="0"/>
              <a:t>이러한 인공지능은 일반적인 상황이나 예외적인 상황들에서도   적절히 대응하며 꽤 높은 수준의 성능 구현 </a:t>
            </a:r>
            <a:endParaRPr lang="en-US" altLang="ko-KR" sz="20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2000" b="1" dirty="0"/>
              <a:t>적용 가능한 분야가 제한적</a:t>
            </a:r>
            <a:endParaRPr lang="en-US" altLang="ko-KR" sz="20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전문가의 역량과 상당한 시간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투자 수반</a:t>
            </a: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기호학적 표현의 한계</a:t>
            </a: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데이터의 한계</a:t>
            </a: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계산 능력의 제약 등</a:t>
            </a: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sym typeface="Wingdings" panose="05000000000000000000" pitchFamily="2" charset="2"/>
              </a:rPr>
              <a:t>인공지능은 실제 현실에 활용되지 못하고 </a:t>
            </a:r>
            <a:r>
              <a:rPr lang="en-US" altLang="ko-KR" sz="2000" b="1" dirty="0">
                <a:sym typeface="Wingdings" panose="05000000000000000000" pitchFamily="2" charset="2"/>
              </a:rPr>
              <a:t>TV </a:t>
            </a:r>
            <a:r>
              <a:rPr lang="ko-KR" altLang="en-US" sz="2000" b="1" dirty="0">
                <a:sym typeface="Wingdings" panose="05000000000000000000" pitchFamily="2" charset="2"/>
              </a:rPr>
              <a:t>속의 </a:t>
            </a:r>
            <a:r>
              <a:rPr lang="en-US" altLang="ko-KR" sz="2000" b="1" dirty="0">
                <a:sym typeface="Wingdings" panose="05000000000000000000" pitchFamily="2" charset="2"/>
              </a:rPr>
              <a:t>‘</a:t>
            </a:r>
            <a:r>
              <a:rPr lang="ko-KR" altLang="en-US" sz="2000" b="1" dirty="0">
                <a:sym typeface="Wingdings" panose="05000000000000000000" pitchFamily="2" charset="2"/>
              </a:rPr>
              <a:t>쇼</a:t>
            </a:r>
            <a:r>
              <a:rPr lang="en-US" altLang="ko-KR" sz="2000" b="1" dirty="0">
                <a:sym typeface="Wingdings" panose="05000000000000000000" pitchFamily="2" charset="2"/>
              </a:rPr>
              <a:t>’</a:t>
            </a:r>
            <a:r>
              <a:rPr lang="ko-KR" altLang="en-US" sz="2000" b="1" dirty="0">
                <a:sym typeface="Wingdings" panose="05000000000000000000" pitchFamily="2" charset="2"/>
              </a:rPr>
              <a:t>에서 존재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514E-2506-4103-B3C9-2A0F16E4C361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545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400050" lvl="1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  <a:r>
              <a:rPr lang="ko-KR" altLang="en-US" sz="2000" b="1" dirty="0"/>
              <a:t> 인간 수준의 언어 인식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이해 지능의 구현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음성인식은 인간 수준의 인식률에는 크게 미치지 못했음</a:t>
            </a:r>
            <a:r>
              <a:rPr lang="en-US" altLang="ko-KR" sz="1800" b="1" dirty="0"/>
              <a:t> 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야후</a:t>
            </a:r>
            <a:r>
              <a:rPr lang="ko-KR" altLang="en-US" sz="1800" b="1" dirty="0"/>
              <a:t> 등 주요 기업들이 </a:t>
            </a:r>
            <a:r>
              <a:rPr lang="en-US" altLang="ko-KR" sz="1800" b="1" dirty="0"/>
              <a:t>1990</a:t>
            </a:r>
            <a:r>
              <a:rPr lang="ko-KR" altLang="en-US" sz="1800" b="1" dirty="0"/>
              <a:t>년대부터 음성 인식 구현 노력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약 </a:t>
            </a:r>
            <a:r>
              <a:rPr lang="en-US" altLang="ko-KR" sz="1800" b="1" dirty="0"/>
              <a:t>80% </a:t>
            </a:r>
            <a:r>
              <a:rPr lang="ko-KR" altLang="en-US" sz="1800" b="1" dirty="0"/>
              <a:t>정도 정확도 달성에 </a:t>
            </a:r>
            <a:r>
              <a:rPr lang="en-US" altLang="ko-KR" sz="1800" b="1" dirty="0"/>
              <a:t>10</a:t>
            </a:r>
            <a:r>
              <a:rPr lang="ko-KR" altLang="en-US" sz="1800" b="1" dirty="0"/>
              <a:t>년 이상 소요</a:t>
            </a:r>
            <a:endParaRPr lang="ko-KR" altLang="en-US" sz="1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66" y="3750518"/>
            <a:ext cx="47815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6B13-7B1B-48B9-B67B-71C059546933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260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400050" lvl="1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  <a:r>
              <a:rPr lang="ko-KR" altLang="en-US" sz="2000" b="1" dirty="0"/>
              <a:t> 인간 수준의 언어 인식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이해 지능의 구현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언어 인식 분야 발전이 더딘 이유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기존 사람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전문가</a:t>
            </a:r>
            <a:r>
              <a:rPr lang="en-US" altLang="ko-KR" sz="1800" b="1" dirty="0"/>
              <a:t>) </a:t>
            </a:r>
            <a:r>
              <a:rPr lang="ko-KR" altLang="en-US" sz="1800" b="1" dirty="0"/>
              <a:t>중심 방법론의 한계</a:t>
            </a:r>
            <a:r>
              <a:rPr lang="en-US" altLang="ko-KR" sz="1800" b="1" dirty="0"/>
              <a:t>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/>
              <a:t>Ontology</a:t>
            </a:r>
            <a:r>
              <a:rPr lang="ko-KR" altLang="en-US" sz="1800" b="1" dirty="0"/>
              <a:t>라는 언어 모델 사용</a:t>
            </a:r>
            <a:endParaRPr lang="en-US" altLang="ko-KR" sz="1800" b="1" dirty="0"/>
          </a:p>
          <a:p>
            <a:pPr marL="914400" lvl="2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ko-KR" altLang="en-US" sz="1800" b="1" dirty="0"/>
              <a:t>   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새로운 언어가 추가될 때마다 사람이 직접 모델을 다시 수정</a:t>
            </a:r>
            <a:endParaRPr lang="en-US" altLang="ko-KR" sz="1800" b="1" dirty="0"/>
          </a:p>
          <a:p>
            <a:pPr marL="914400" lvl="2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1800" b="1" dirty="0"/>
              <a:t>   - </a:t>
            </a:r>
            <a:r>
              <a:rPr lang="ko-KR" altLang="en-US" sz="1800" b="1" dirty="0"/>
              <a:t>특정 분야의 전문지식이 바탕이 되어야 하는 경우 전문가가 개입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최근 </a:t>
            </a:r>
            <a:r>
              <a:rPr lang="ko-KR" altLang="en-US" sz="1800" b="1" dirty="0" err="1"/>
              <a:t>딥러닝의</a:t>
            </a:r>
            <a:r>
              <a:rPr lang="ko-KR" altLang="en-US" sz="1800" b="1" dirty="0"/>
              <a:t> 적용으로 전문가에 의존하지 않고 데이터에 기반한  학습을 통해 스스로 언어 이해</a:t>
            </a:r>
            <a:endParaRPr lang="en-US" altLang="ko-KR" sz="1800" b="1" dirty="0"/>
          </a:p>
          <a:p>
            <a:pPr marL="914400" lvl="2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1800" b="1" dirty="0"/>
              <a:t>   - </a:t>
            </a:r>
            <a:r>
              <a:rPr lang="ko-KR" altLang="en-US" sz="1800" b="1" dirty="0" err="1"/>
              <a:t>구글</a:t>
            </a:r>
            <a:r>
              <a:rPr lang="en-US" altLang="ko-KR" sz="1800" b="1" dirty="0"/>
              <a:t>: word2vec</a:t>
            </a:r>
            <a:r>
              <a:rPr lang="ko-KR" altLang="en-US" sz="1800" b="1" dirty="0"/>
              <a:t>이라는 언어 모델 구현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스탠포드대</a:t>
            </a:r>
            <a:r>
              <a:rPr lang="en-US" altLang="ko-KR" sz="1800" b="1" dirty="0"/>
              <a:t>: </a:t>
            </a:r>
            <a:r>
              <a:rPr lang="en-US" altLang="ko-KR" sz="1800" b="1" dirty="0" err="1"/>
              <a:t>GloVe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등</a:t>
            </a:r>
            <a:endParaRPr lang="en-US" altLang="ko-KR" sz="1800" b="1" dirty="0"/>
          </a:p>
          <a:p>
            <a:pPr marL="914400" lvl="2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1800" b="1" dirty="0"/>
              <a:t>   - </a:t>
            </a:r>
            <a:r>
              <a:rPr lang="ko-KR" altLang="en-US" sz="1800" b="1" dirty="0"/>
              <a:t>모두 구현된 </a:t>
            </a:r>
            <a:r>
              <a:rPr lang="en-US" altLang="ko-KR" sz="1800" b="1" dirty="0"/>
              <a:t>Word </a:t>
            </a:r>
            <a:r>
              <a:rPr lang="en-US" altLang="ko-KR" sz="1800" b="1" dirty="0" err="1"/>
              <a:t>Embeding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형태의 모델 공개</a:t>
            </a:r>
            <a:endParaRPr lang="en-US" altLang="ko-KR" sz="1800" b="1" dirty="0"/>
          </a:p>
          <a:p>
            <a:pPr marL="914400" lvl="2" indent="0">
              <a:lnSpc>
                <a:spcPct val="160000"/>
              </a:lnSpc>
              <a:buClr>
                <a:srgbClr val="FF0000"/>
              </a:buClr>
              <a:buNone/>
            </a:pPr>
            <a:endParaRPr lang="ko-KR" alt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0432-75E3-4613-960C-9432212E5085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12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400050" lvl="1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  <a:r>
              <a:rPr lang="ko-KR" altLang="en-US" sz="2000" b="1" dirty="0"/>
              <a:t> 인간 수준의 언어 인식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이해 지능의 구현</a:t>
            </a:r>
            <a:endParaRPr lang="ko-KR" alt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58FDF-E151-457B-BE56-299D76D71CA0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608D52-0A60-4826-8987-B78ACC7C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63" y="2276872"/>
            <a:ext cx="9144000" cy="43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9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400050" lvl="1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  <a:r>
              <a:rPr lang="ko-KR" altLang="en-US" sz="2000" b="1" dirty="0"/>
              <a:t> 인간 수준의 언어 인식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이해 지능의 구현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데이터 기반 언어 모델</a:t>
            </a:r>
            <a:r>
              <a:rPr lang="en-US" altLang="ko-KR" sz="1800" b="1" dirty="0"/>
              <a:t>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확장성이</a:t>
            </a:r>
            <a:r>
              <a:rPr lang="ko-KR" altLang="en-US" sz="1800" b="1" dirty="0"/>
              <a:t> 높고 특정분야에 종속되지 않음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새로운 언어도 데이터만 확보되면 빠르고 쉽게 인식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구글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페이스북</a:t>
            </a:r>
            <a:r>
              <a:rPr lang="ko-KR" altLang="en-US" sz="1800" b="1" dirty="0"/>
              <a:t> 등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한국어 인식 성능 크게 향상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구글</a:t>
            </a:r>
            <a:r>
              <a:rPr lang="en-US" altLang="ko-KR" sz="1800" b="1" dirty="0"/>
              <a:t>: </a:t>
            </a:r>
            <a:r>
              <a:rPr lang="ko-KR" altLang="en-US" sz="1800" b="1" dirty="0" err="1"/>
              <a:t>딥러닝</a:t>
            </a:r>
            <a:r>
              <a:rPr lang="ko-KR" altLang="en-US" sz="1800" b="1" dirty="0"/>
              <a:t> 기술 적용 </a:t>
            </a:r>
            <a:r>
              <a:rPr lang="en-US" altLang="ko-KR" sz="1800" b="1" dirty="0"/>
              <a:t>2</a:t>
            </a:r>
            <a:r>
              <a:rPr lang="ko-KR" altLang="en-US" sz="1800" b="1" dirty="0" err="1"/>
              <a:t>년만에</a:t>
            </a:r>
            <a:r>
              <a:rPr lang="ko-KR" altLang="en-US" sz="1800" b="1" dirty="0"/>
              <a:t> 인식가능 언어를 </a:t>
            </a:r>
            <a:r>
              <a:rPr lang="en-US" altLang="ko-KR" sz="1800" b="1" dirty="0"/>
              <a:t>32</a:t>
            </a:r>
            <a:r>
              <a:rPr lang="ko-KR" altLang="en-US" sz="1800" b="1" dirty="0"/>
              <a:t>개까지 확장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마이크로소프트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바이두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다양한 언어에 대해 인간 수준의 언어 이해 지능 구현</a:t>
            </a:r>
            <a:endParaRPr lang="ko-KR" alt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78B4-3E29-427D-B54C-C6159941770C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749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400050" lvl="1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  <a:r>
              <a:rPr lang="ko-KR" altLang="en-US" sz="2000" b="1" dirty="0"/>
              <a:t> 인간 수준의 언어 인식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이해 지능의 구현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사람의 목소리를 자유롭게 생성</a:t>
            </a:r>
            <a:r>
              <a:rPr lang="en-US" altLang="ko-KR" sz="1800" b="1" dirty="0"/>
              <a:t>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딥마인드가</a:t>
            </a:r>
            <a:r>
              <a:rPr lang="ko-KR" altLang="en-US" sz="1800" b="1" dirty="0"/>
              <a:t> 발표한 </a:t>
            </a:r>
            <a:r>
              <a:rPr lang="en-US" altLang="ko-KR" sz="1800" b="1" dirty="0" err="1"/>
              <a:t>WaveNet</a:t>
            </a:r>
            <a:r>
              <a:rPr lang="ko-KR" altLang="en-US" sz="1800" b="1" dirty="0"/>
              <a:t>은 사람 목소리</a:t>
            </a:r>
            <a:r>
              <a:rPr lang="en-US" altLang="ko-KR" sz="1800" b="1" dirty="0"/>
              <a:t>(4.55)</a:t>
            </a:r>
            <a:r>
              <a:rPr lang="ko-KR" altLang="en-US" sz="1800" b="1" dirty="0"/>
              <a:t>에 근접</a:t>
            </a:r>
            <a:r>
              <a:rPr lang="en-US" altLang="ko-KR" sz="1800" b="1" dirty="0"/>
              <a:t>(4.21)</a:t>
            </a:r>
            <a:endParaRPr lang="ko-KR" altLang="en-US" sz="1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2C4C0-5077-4A73-B6F5-65CA2BA11428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D333E1-1D46-4C30-9268-00EAAAA5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95" y="3356993"/>
            <a:ext cx="6352673" cy="33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22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 err="1"/>
              <a:t>딥러닝의</a:t>
            </a:r>
            <a:r>
              <a:rPr lang="ko-KR" altLang="en-US" sz="2000" b="1" dirty="0"/>
              <a:t> 발전은 </a:t>
            </a:r>
            <a:r>
              <a:rPr lang="en-US" altLang="ko-KR" sz="2000" b="1" dirty="0"/>
              <a:t>2016</a:t>
            </a:r>
            <a:r>
              <a:rPr lang="ko-KR" altLang="en-US" sz="2000" b="1" dirty="0"/>
              <a:t>년 알파고의 출현을 기점으로 전환점 맞이</a:t>
            </a:r>
            <a:endParaRPr lang="en-US" altLang="ko-KR" sz="20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얕은 신경망</a:t>
            </a:r>
            <a:r>
              <a:rPr lang="en-US" altLang="ko-KR" sz="1800" b="1" dirty="0"/>
              <a:t>(Shallow Net)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ym typeface="Wingdings" panose="05000000000000000000" pitchFamily="2" charset="2"/>
              </a:rPr>
              <a:t> </a:t>
            </a:r>
            <a:r>
              <a:rPr lang="ko-KR" altLang="en-US" sz="1800" b="1" dirty="0"/>
              <a:t>깊이</a:t>
            </a:r>
            <a:r>
              <a:rPr lang="en-US" altLang="ko-KR" sz="1800" b="1" dirty="0"/>
              <a:t>(Depth)</a:t>
            </a:r>
            <a:r>
              <a:rPr lang="ko-KR" altLang="en-US" sz="1800" b="1" dirty="0"/>
              <a:t>의 한계 극복</a:t>
            </a:r>
            <a:endParaRPr lang="en-US" altLang="ko-KR" sz="18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시각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청각의 지능</a:t>
            </a:r>
            <a:r>
              <a:rPr lang="en-US" altLang="ko-KR" sz="1800" b="1" dirty="0"/>
              <a:t>: Human-level </a:t>
            </a:r>
            <a:r>
              <a:rPr lang="ko-KR" altLang="en-US" sz="1800" b="1" dirty="0"/>
              <a:t>이상의 인공지능 구현</a:t>
            </a:r>
            <a:endParaRPr lang="en-US" altLang="ko-KR" sz="18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/>
              <a:t>2016</a:t>
            </a:r>
            <a:r>
              <a:rPr lang="ko-KR" altLang="en-US" sz="1800" b="1" dirty="0"/>
              <a:t>년 초까지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깊이 경쟁</a:t>
            </a:r>
            <a:endParaRPr lang="en-US" altLang="ko-KR" sz="16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성능 경쟁</a:t>
            </a:r>
            <a:endParaRPr lang="en-US" altLang="ko-KR" sz="16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알파고 출현 이후</a:t>
            </a:r>
            <a:endParaRPr lang="en-US" altLang="ko-KR" sz="18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학습의 경쟁으로 전환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329E-08CE-4BC6-88BC-84219F320E76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445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</a:t>
            </a:r>
            <a:endParaRPr lang="ko-KR" altLang="en-US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AD79-E95A-4A0C-9868-8A441DBA3067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F36FF6-493F-438C-B899-3E29D32E4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44824"/>
            <a:ext cx="9144000" cy="460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3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 marL="457200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spc="-150" dirty="0"/>
              <a:t>강화학습</a:t>
            </a:r>
            <a:r>
              <a:rPr lang="en-US" altLang="ko-KR" sz="2000" b="1" spc="-150" dirty="0"/>
              <a:t>(Reinforcement Learning)</a:t>
            </a:r>
            <a:r>
              <a:rPr lang="ko-KR" altLang="en-US" sz="2000" b="1" spc="-150" dirty="0"/>
              <a:t>의 등장</a:t>
            </a:r>
            <a:r>
              <a:rPr lang="en-US" altLang="ko-KR" sz="2000" b="1" spc="-150" dirty="0"/>
              <a:t>: </a:t>
            </a:r>
            <a:r>
              <a:rPr lang="ko-KR" altLang="en-US" sz="2000" b="1" spc="-150" dirty="0"/>
              <a:t>스스로 지식을 키워가는 인공지능</a:t>
            </a:r>
            <a:endParaRPr lang="en-US" altLang="ko-KR" sz="2000" b="1" spc="-1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062A-B18F-43CC-9EED-20C5854360F9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95600" y="2492897"/>
          <a:ext cx="7848872" cy="299359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기존 기계학습 기반 인공지능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강화학습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5877"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ko-KR" altLang="en-US" sz="1800" b="1" dirty="0"/>
                        <a:t>목표달성을 위해 전문가가 모델링하고 구현</a:t>
                      </a:r>
                      <a:endParaRPr lang="en-US" altLang="ko-KR" sz="1800" b="1" dirty="0"/>
                    </a:p>
                    <a:p>
                      <a:pPr marL="2857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ko-KR" altLang="en-US" sz="1800" b="1" dirty="0"/>
                        <a:t>환경</a:t>
                      </a:r>
                      <a:r>
                        <a:rPr lang="en-US" altLang="ko-KR" sz="1800" b="1" dirty="0"/>
                        <a:t>,</a:t>
                      </a:r>
                      <a:r>
                        <a:rPr lang="en-US" altLang="ko-KR" sz="1800" b="1" baseline="0" dirty="0"/>
                        <a:t> </a:t>
                      </a:r>
                      <a:r>
                        <a:rPr lang="ko-KR" altLang="en-US" sz="1800" b="1" baseline="0" dirty="0"/>
                        <a:t>목표가 달라지면 모델을   변경하거나 새롭게 설계</a:t>
                      </a:r>
                      <a:endParaRPr lang="en-US" altLang="ko-KR" sz="1800" b="1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l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b="1" dirty="0"/>
                        <a:t>스스로 현재의 환경을 인식하고 행동하며 목표달성</a:t>
                      </a:r>
                      <a:endParaRPr lang="en-US" altLang="ko-KR" b="1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b="1" dirty="0"/>
                        <a:t>범용적으로 활용가능</a:t>
                      </a:r>
                      <a:endParaRPr lang="en-US" altLang="ko-KR" b="1" dirty="0"/>
                    </a:p>
                    <a:p>
                      <a:pPr marL="0" lvl="0" indent="0" latinLnBrk="1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ko-KR" b="1" dirty="0"/>
                        <a:t>  - </a:t>
                      </a:r>
                      <a:r>
                        <a:rPr lang="ko-KR" altLang="en-US" b="1" dirty="0"/>
                        <a:t>새로운 환경에서도 학습을 반복</a:t>
                      </a:r>
                      <a:endParaRPr lang="en-US" altLang="ko-KR" b="1" dirty="0"/>
                    </a:p>
                    <a:p>
                      <a:pPr marL="0" lvl="0" indent="0" latinLnBrk="1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ko-KR" b="1" dirty="0"/>
                        <a:t>    </a:t>
                      </a:r>
                      <a:r>
                        <a:rPr lang="ko-KR" altLang="en-US" b="1" dirty="0"/>
                        <a:t>하게 되면 하나의 알고리즘으로</a:t>
                      </a:r>
                      <a:endParaRPr lang="en-US" altLang="ko-KR" b="1" dirty="0"/>
                    </a:p>
                    <a:p>
                      <a:pPr marL="0" lvl="0" indent="0" latinLnBrk="1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ko-KR" b="1" dirty="0"/>
                        <a:t>   </a:t>
                      </a:r>
                      <a:r>
                        <a:rPr lang="ko-KR" altLang="en-US" b="1" dirty="0"/>
                        <a:t> 다양한 환경에 적용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694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 marL="457200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spc="-150" dirty="0"/>
              <a:t>강화학습</a:t>
            </a:r>
            <a:r>
              <a:rPr lang="en-US" altLang="ko-KR" sz="2000" b="1" spc="-150" dirty="0"/>
              <a:t>(Reinforcement Learning)</a:t>
            </a:r>
            <a:r>
              <a:rPr lang="ko-KR" altLang="en-US" sz="2000" b="1" spc="-150" dirty="0"/>
              <a:t>의 등장</a:t>
            </a:r>
            <a:r>
              <a:rPr lang="en-US" altLang="ko-KR" sz="2000" b="1" spc="-150" dirty="0"/>
              <a:t>: </a:t>
            </a:r>
            <a:r>
              <a:rPr lang="ko-KR" altLang="en-US" sz="2000" b="1" spc="-150" dirty="0"/>
              <a:t>스스로 지식을 키워가는 인공지능</a:t>
            </a:r>
            <a:endParaRPr lang="en-US" altLang="ko-KR" sz="2000" b="1" spc="-150" dirty="0"/>
          </a:p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50" dirty="0" err="1"/>
              <a:t>구글</a:t>
            </a:r>
            <a:r>
              <a:rPr lang="en-US" altLang="ko-KR" sz="1800" b="1" spc="-150" dirty="0"/>
              <a:t>: 2014</a:t>
            </a:r>
            <a:r>
              <a:rPr lang="ko-KR" altLang="en-US" sz="1800" b="1" spc="-150" dirty="0"/>
              <a:t>년 </a:t>
            </a:r>
            <a:r>
              <a:rPr lang="ko-KR" altLang="en-US" sz="1800" b="1" spc="-150" dirty="0" err="1"/>
              <a:t>딥마인드를</a:t>
            </a:r>
            <a:r>
              <a:rPr lang="ko-KR" altLang="en-US" sz="1800" b="1" spc="-150" dirty="0"/>
              <a:t> </a:t>
            </a:r>
            <a:r>
              <a:rPr lang="en-US" altLang="ko-KR" sz="1800" b="1" spc="-150" dirty="0"/>
              <a:t>4500</a:t>
            </a:r>
            <a:r>
              <a:rPr lang="ko-KR" altLang="en-US" sz="1800" b="1" spc="-150" dirty="0" err="1"/>
              <a:t>억원에</a:t>
            </a:r>
            <a:r>
              <a:rPr lang="ko-KR" altLang="en-US" sz="1800" b="1" spc="-150" dirty="0"/>
              <a:t> 인수</a:t>
            </a:r>
            <a:endParaRPr lang="en-US" altLang="ko-KR" sz="1800" b="1" spc="-150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600" b="1" spc="-150" dirty="0"/>
              <a:t>2014</a:t>
            </a:r>
            <a:r>
              <a:rPr lang="ko-KR" altLang="en-US" sz="1600" b="1" spc="-150" dirty="0"/>
              <a:t>년 </a:t>
            </a:r>
            <a:r>
              <a:rPr lang="ko-KR" altLang="en-US" sz="1600" b="1" spc="-150" dirty="0" err="1"/>
              <a:t>딥마인드의</a:t>
            </a:r>
            <a:r>
              <a:rPr lang="ko-KR" altLang="en-US" sz="1600" b="1" spc="-150" dirty="0"/>
              <a:t> 핵심기술</a:t>
            </a:r>
            <a:r>
              <a:rPr lang="en-US" altLang="ko-KR" sz="1600" b="1" spc="-150" dirty="0"/>
              <a:t>: </a:t>
            </a:r>
            <a:r>
              <a:rPr lang="ko-KR" altLang="en-US" sz="1600" b="1" spc="-150" dirty="0"/>
              <a:t>강화학습 알고리즘이 전부</a:t>
            </a:r>
            <a:endParaRPr lang="en-US" altLang="ko-KR" sz="1600" b="1" spc="-150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spc="-150" dirty="0"/>
              <a:t>강화학습 알고리즘은 각 행동에 대해 정량화된 </a:t>
            </a:r>
            <a:r>
              <a:rPr lang="ko-KR" altLang="en-US" sz="1600" b="1" spc="-150" dirty="0" err="1"/>
              <a:t>보상값을</a:t>
            </a:r>
            <a:r>
              <a:rPr lang="ko-KR" altLang="en-US" sz="1600" b="1" spc="-150" dirty="0"/>
              <a:t> 최고로 달성할 수 있는 행동을  반복적으로 선택하며 최종 목적을 달성해 나감</a:t>
            </a:r>
            <a:endParaRPr lang="en-US" altLang="ko-KR" sz="1600" b="1" spc="-150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spc="-150" dirty="0" err="1"/>
              <a:t>딥마인드는</a:t>
            </a:r>
            <a:r>
              <a:rPr lang="ko-KR" altLang="en-US" sz="1600" b="1" spc="-150" dirty="0"/>
              <a:t> 강화학습 알고리즘을 통해 </a:t>
            </a:r>
            <a:r>
              <a:rPr lang="en-US" altLang="ko-KR" sz="1600" b="1" spc="-150" dirty="0"/>
              <a:t>1</a:t>
            </a:r>
            <a:r>
              <a:rPr lang="ko-KR" altLang="en-US" sz="1600" b="1" spc="-150" dirty="0" err="1"/>
              <a:t>년만에</a:t>
            </a:r>
            <a:r>
              <a:rPr lang="ko-KR" altLang="en-US" sz="1600" b="1" spc="-150" dirty="0"/>
              <a:t> 알파고 구현</a:t>
            </a:r>
            <a:endParaRPr lang="en-US" altLang="ko-KR" sz="1600" b="1" spc="-150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spc="-150" dirty="0"/>
              <a:t>알파고의 경우 매 수를 둘 때마다 다양한 </a:t>
            </a:r>
            <a:r>
              <a:rPr lang="ko-KR" altLang="en-US" sz="1600" b="1" spc="-150" dirty="0" err="1"/>
              <a:t>착점</a:t>
            </a:r>
            <a:r>
              <a:rPr lang="ko-KR" altLang="en-US" sz="1600" b="1" spc="-150" dirty="0"/>
              <a:t>  중  가장</a:t>
            </a:r>
            <a:endParaRPr lang="en-US" altLang="ko-KR" sz="1600" b="1" spc="-150" dirty="0"/>
          </a:p>
          <a:p>
            <a:pPr marL="457200" lvl="1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1600" b="1" spc="-150" dirty="0"/>
              <a:t>      </a:t>
            </a:r>
            <a:r>
              <a:rPr lang="ko-KR" altLang="en-US" sz="1600" b="1" spc="-150" dirty="0"/>
              <a:t>승률이  높을 것으로 계산된 수 선택</a:t>
            </a:r>
            <a:endParaRPr lang="en-US" altLang="ko-KR" sz="1600" b="1" spc="-150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spc="-150" dirty="0" err="1"/>
              <a:t>알파고는</a:t>
            </a:r>
            <a:r>
              <a:rPr lang="ko-KR" altLang="en-US" sz="1600" b="1" spc="-150" dirty="0"/>
              <a:t> 매일 </a:t>
            </a:r>
            <a:r>
              <a:rPr lang="en-US" altLang="ko-KR" sz="1600" b="1" spc="-150" dirty="0"/>
              <a:t>128</a:t>
            </a:r>
            <a:r>
              <a:rPr lang="ko-KR" altLang="en-US" sz="1600" b="1" spc="-150" dirty="0" err="1"/>
              <a:t>만번에</a:t>
            </a:r>
            <a:r>
              <a:rPr lang="ko-KR" altLang="en-US" sz="1600" b="1" spc="-150" dirty="0"/>
              <a:t> 이르는 반복학습을 통해 바둑을</a:t>
            </a:r>
            <a:endParaRPr lang="en-US" altLang="ko-KR" sz="1600" b="1" spc="-150" dirty="0"/>
          </a:p>
          <a:p>
            <a:pPr marL="457200" lvl="1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1600" b="1" spc="-150" dirty="0"/>
              <a:t>      </a:t>
            </a:r>
            <a:r>
              <a:rPr lang="ko-KR" altLang="en-US" sz="1600" b="1" spc="-150" dirty="0"/>
              <a:t>두는 과정을 깨우쳐  나감</a:t>
            </a:r>
            <a:endParaRPr lang="en-US" altLang="ko-KR" sz="1600" b="1" spc="-150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600" b="1" spc="-150" dirty="0"/>
          </a:p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spc="-1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E1AF-AFDD-447A-95C1-AD80162C62FF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789040"/>
            <a:ext cx="276697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699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 marL="457200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spc="-150" dirty="0"/>
              <a:t>강화학습</a:t>
            </a:r>
            <a:r>
              <a:rPr lang="en-US" altLang="ko-KR" sz="2000" b="1" spc="-150" dirty="0"/>
              <a:t>(Reinforcement Learning)</a:t>
            </a:r>
            <a:r>
              <a:rPr lang="ko-KR" altLang="en-US" sz="2000" b="1" spc="-150" dirty="0"/>
              <a:t>의 등장</a:t>
            </a:r>
            <a:r>
              <a:rPr lang="en-US" altLang="ko-KR" sz="2000" b="1" spc="-150" dirty="0"/>
              <a:t>: </a:t>
            </a:r>
            <a:r>
              <a:rPr lang="ko-KR" altLang="en-US" sz="2000" b="1" spc="-150" dirty="0"/>
              <a:t>스스로 지식을 키워가는 인공지능</a:t>
            </a:r>
            <a:endParaRPr lang="en-US" altLang="ko-KR" sz="2000" b="1" spc="-150" dirty="0"/>
          </a:p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50" dirty="0" err="1"/>
              <a:t>딥마인드는</a:t>
            </a:r>
            <a:r>
              <a:rPr lang="ko-KR" altLang="en-US" sz="1800" b="1" spc="-150" dirty="0"/>
              <a:t> 우선 게임 환경에서 인공지능 구현</a:t>
            </a:r>
            <a:endParaRPr lang="en-US" altLang="ko-KR" sz="1800" b="1" spc="-150" dirty="0"/>
          </a:p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600" b="1" spc="-150" dirty="0"/>
          </a:p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spc="-1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52D9-D219-4D70-A13B-9D7C13EC1BC7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AC4FCE-BF1B-4B8A-9257-4B51AA44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817591"/>
            <a:ext cx="7059140" cy="40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6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1. </a:t>
            </a:r>
            <a:r>
              <a:rPr lang="ko-KR" altLang="en-US" sz="3000" b="1" dirty="0"/>
              <a:t>인공지능 혁신의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4006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ko-KR" sz="2400" b="1" dirty="0"/>
              <a:t>2012</a:t>
            </a:r>
            <a:r>
              <a:rPr lang="ko-KR" altLang="en-US" sz="2400" b="1" dirty="0"/>
              <a:t>년 인공지능 학계에서 혁신적인 연구결과 발표</a:t>
            </a:r>
            <a:endParaRPr lang="en-US" altLang="ko-KR" sz="24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2000" b="1" dirty="0"/>
              <a:t>‘</a:t>
            </a:r>
            <a:r>
              <a:rPr lang="ko-KR" altLang="en-US" sz="2000" b="1" dirty="0" err="1"/>
              <a:t>딥러닝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이라 불리는 인공지능은 기존 방법론에 비해 압도적 성능</a:t>
            </a:r>
            <a:endParaRPr lang="en-US" altLang="ko-KR" sz="20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20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2000" b="1" dirty="0"/>
              <a:t>인간의 개입과정 획기적 감소</a:t>
            </a:r>
            <a:endParaRPr lang="en-US" altLang="ko-KR" sz="20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2000" b="1" dirty="0"/>
              <a:t>기계학습 과정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과거 수 개월 </a:t>
            </a:r>
            <a:r>
              <a:rPr lang="en-US" altLang="ko-KR" sz="2000" b="1" dirty="0"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sym typeface="Wingdings" panose="05000000000000000000" pitchFamily="2" charset="2"/>
              </a:rPr>
              <a:t>수 시간</a:t>
            </a:r>
            <a:r>
              <a:rPr lang="en-US" altLang="ko-KR" sz="2000" b="1" dirty="0"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ym typeface="Wingdings" panose="05000000000000000000" pitchFamily="2" charset="2"/>
              </a:rPr>
              <a:t>수 분</a:t>
            </a:r>
            <a:endParaRPr lang="en-US" altLang="ko-KR" sz="2000" b="1" dirty="0"/>
          </a:p>
          <a:p>
            <a:pPr marL="400050" lvl="1" indent="0">
              <a:lnSpc>
                <a:spcPct val="160000"/>
              </a:lnSpc>
              <a:buNone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95600" y="2492896"/>
            <a:ext cx="7704856" cy="13681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인간의 사전 작업이 없이도 기계가 데이터를 분석해 이미지 속의 사물 구별 </a:t>
            </a:r>
            <a:endParaRPr lang="en-US" altLang="ko-KR" b="1" dirty="0">
              <a:solidFill>
                <a:srgbClr val="002060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고양이가 무엇인지 사전 정보 없이 천만 개의 동영상을 스스로 학습해 영상 속에서 고양이를 구분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95600" y="5085184"/>
            <a:ext cx="7704856" cy="10081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현실 세계의 방대한 데이터를 통해 기계는 마치 실제 세상 속에서 인간</a:t>
            </a:r>
            <a:endParaRPr lang="en-US" altLang="ko-KR" b="1" dirty="0">
              <a:solidFill>
                <a:srgbClr val="002060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처럼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정보를 인지하고 학습해 지식으로 발전시켜 나가기 시작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B8DF7-FA61-4ACE-B5EC-E1C4DA77949D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256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 marL="457200" indent="-457200">
              <a:lnSpc>
                <a:spcPct val="20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spc="-150" dirty="0"/>
              <a:t>강화학습</a:t>
            </a:r>
            <a:r>
              <a:rPr lang="en-US" altLang="ko-KR" sz="2000" b="1" spc="-150" dirty="0"/>
              <a:t>(Reinforcement Learning)</a:t>
            </a:r>
            <a:r>
              <a:rPr lang="ko-KR" altLang="en-US" sz="2000" b="1" spc="-150" dirty="0"/>
              <a:t>의 등장</a:t>
            </a:r>
            <a:r>
              <a:rPr lang="en-US" altLang="ko-KR" sz="2000" b="1" spc="-150" dirty="0"/>
              <a:t>: </a:t>
            </a:r>
            <a:r>
              <a:rPr lang="ko-KR" altLang="en-US" sz="2000" b="1" spc="-150" dirty="0"/>
              <a:t>스스로 지식을 키워가는 인공지능</a:t>
            </a:r>
            <a:endParaRPr lang="en-US" altLang="ko-KR" sz="2000" b="1" spc="-150" dirty="0"/>
          </a:p>
          <a:p>
            <a:pPr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50" dirty="0"/>
              <a:t>강화학습  연구가 </a:t>
            </a:r>
            <a:r>
              <a:rPr lang="en-US" altLang="ko-KR" sz="1800" b="1" spc="-150" dirty="0"/>
              <a:t>2016</a:t>
            </a:r>
            <a:r>
              <a:rPr lang="ko-KR" altLang="en-US" sz="1800" b="1" spc="-150" dirty="0"/>
              <a:t>년 빠르게 발전</a:t>
            </a:r>
            <a:endParaRPr lang="en-US" altLang="ko-KR" sz="1800" b="1" spc="-150" dirty="0"/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딥마인드</a:t>
            </a:r>
            <a:r>
              <a:rPr lang="en-US" altLang="ko-KR" sz="1600" b="1" dirty="0"/>
              <a:t>,  </a:t>
            </a:r>
            <a:r>
              <a:rPr lang="en-US" altLang="ko-KR" sz="1600" b="1" dirty="0" err="1"/>
              <a:t>OpenAI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같은 선행 연구기관들이 오픈 소스 공개  </a:t>
            </a:r>
            <a:endParaRPr lang="en-US" altLang="ko-KR" sz="1600" b="1" dirty="0"/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None/>
            </a:pPr>
            <a:r>
              <a:rPr lang="ko-KR" altLang="en-US" sz="1600" b="1" dirty="0"/>
              <a:t>    </a:t>
            </a:r>
            <a:r>
              <a:rPr lang="en-US" altLang="ko-KR" sz="1600" b="1" dirty="0" err="1"/>
              <a:t>OpenAI</a:t>
            </a:r>
            <a:r>
              <a:rPr lang="ko-KR" altLang="en-US" sz="1600" b="1" dirty="0"/>
              <a:t>는 약 </a:t>
            </a:r>
            <a:r>
              <a:rPr lang="en-US" altLang="ko-KR" sz="1600" b="1" dirty="0"/>
              <a:t>200</a:t>
            </a:r>
            <a:r>
              <a:rPr lang="ko-KR" altLang="en-US" sz="1600" b="1" dirty="0"/>
              <a:t>개 이상의 게임 환경을 오픈 소스로 공개</a:t>
            </a:r>
            <a:endParaRPr lang="en-US" altLang="ko-KR" sz="1600" b="1" dirty="0"/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</a:t>
            </a:r>
            <a:r>
              <a:rPr lang="ko-KR" altLang="en-US" sz="1600" b="1" dirty="0"/>
              <a:t>개발자와 연구자들은 단 몇 줄의 코드만 사용하면 다양한 환경에서 알고리즘 테스트</a:t>
            </a:r>
            <a:endParaRPr lang="en-US" altLang="ko-KR" sz="1600" b="1" dirty="0"/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</a:t>
            </a:r>
            <a:r>
              <a:rPr lang="ko-KR" altLang="en-US" sz="1600" b="1" dirty="0"/>
              <a:t>연구자들이 자신이 구현한 인공지능을 동일한 환경에서 성능을 검증하고 경쟁 </a:t>
            </a:r>
            <a:endParaRPr lang="en-US" altLang="ko-KR" sz="1600" b="1" dirty="0"/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이러한 경쟁의 결과로 강화학습 분야의 연구 논문이 빠르게 발표</a:t>
            </a:r>
            <a:endParaRPr lang="en-US" altLang="ko-KR" sz="1600" b="1" spc="-150" dirty="0"/>
          </a:p>
          <a:p>
            <a:pPr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spc="-1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2799-0892-4DD9-BB8D-6387ADD99AD8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31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  <a:r>
              <a:rPr lang="ko-KR" altLang="en-US" sz="2000" b="1" dirty="0"/>
              <a:t> 강화학습의 등장</a:t>
            </a:r>
            <a:r>
              <a:rPr lang="en-US" altLang="ko-KR" sz="2000" b="1" dirty="0"/>
              <a:t>: 3</a:t>
            </a:r>
            <a:r>
              <a:rPr lang="ko-KR" altLang="en-US" sz="2000" b="1" dirty="0"/>
              <a:t>차원 및 현실세계</a:t>
            </a:r>
            <a:r>
              <a:rPr lang="en-US" altLang="ko-KR" sz="2000" b="1" dirty="0"/>
              <a:t>(Physical World)</a:t>
            </a:r>
            <a:r>
              <a:rPr lang="ko-KR" altLang="en-US" sz="2000" b="1" dirty="0"/>
              <a:t>로의 적용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강화학습 기반의 인공지능은 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차원 가상환경에서의 지능 구현 </a:t>
            </a:r>
            <a:r>
              <a:rPr lang="en-US" altLang="ko-KR" sz="1800" b="1" dirty="0">
                <a:sym typeface="Wingdings" panose="05000000000000000000" pitchFamily="2" charset="2"/>
              </a:rPr>
              <a:t> </a:t>
            </a:r>
            <a:r>
              <a:rPr lang="ko-KR" altLang="en-US" sz="1800" b="1" dirty="0">
                <a:sym typeface="Wingdings" panose="05000000000000000000" pitchFamily="2" charset="2"/>
              </a:rPr>
              <a:t>실제 환경과는 큰 차이</a:t>
            </a:r>
            <a:endParaRPr lang="en-US" altLang="ko-K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>
                <a:sym typeface="Wingdings" panose="05000000000000000000" pitchFamily="2" charset="2"/>
              </a:rPr>
              <a:t>이러한 한계 극복을 위해 최근 강화학습 분야의 주요 연구들은 </a:t>
            </a:r>
            <a:r>
              <a:rPr lang="en-US" altLang="ko-KR" sz="1800" b="1" dirty="0">
                <a:sym typeface="Wingdings" panose="05000000000000000000" pitchFamily="2" charset="2"/>
              </a:rPr>
              <a:t>3</a:t>
            </a:r>
            <a:r>
              <a:rPr lang="ko-KR" altLang="en-US" sz="1800" b="1" dirty="0">
                <a:sym typeface="Wingdings" panose="05000000000000000000" pitchFamily="2" charset="2"/>
              </a:rPr>
              <a:t>차원 혹은 실제 물리적 환경을 고려한 상황에서 이루어지고 있음</a:t>
            </a:r>
            <a:endParaRPr lang="en-US" altLang="ko-K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spc="-1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62371-5503-4751-AD30-DDACFFE33D62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C71BBE-CADA-4997-8620-0DA94AE0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56" y="3998168"/>
            <a:ext cx="5965492" cy="284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13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강화학습의 등장</a:t>
            </a:r>
            <a:r>
              <a:rPr lang="en-US" altLang="ko-KR" sz="2000" b="1" dirty="0"/>
              <a:t>: 3</a:t>
            </a:r>
            <a:r>
              <a:rPr lang="ko-KR" altLang="en-US" sz="2000" b="1" dirty="0"/>
              <a:t>차원 및 현실세계</a:t>
            </a:r>
            <a:r>
              <a:rPr lang="en-US" altLang="ko-KR" sz="2000" b="1" dirty="0"/>
              <a:t>(Physical World)</a:t>
            </a:r>
            <a:r>
              <a:rPr lang="ko-KR" altLang="en-US" sz="2000" b="1" dirty="0"/>
              <a:t>로의 적용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ko-KR" sz="1800" b="1" dirty="0"/>
              <a:t>3</a:t>
            </a:r>
            <a:r>
              <a:rPr lang="ko-KR" altLang="en-US" sz="1800" b="1" dirty="0"/>
              <a:t>차원 환경의 강화학습 </a:t>
            </a: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 err="1"/>
              <a:t>OpenAI</a:t>
            </a:r>
            <a:r>
              <a:rPr lang="en-US" altLang="ko-KR" sz="1600" b="1" dirty="0"/>
              <a:t> :  3</a:t>
            </a:r>
            <a:r>
              <a:rPr lang="ko-KR" altLang="en-US" sz="1600" b="1" dirty="0"/>
              <a:t>차원 환경에서 강화학습 알고리즘을 검증할 수 있는 환경으로 </a:t>
            </a:r>
            <a:r>
              <a:rPr lang="en-US" altLang="ko-KR" sz="1600" b="1" dirty="0"/>
              <a:t>Minecraft, Doom </a:t>
            </a:r>
            <a:r>
              <a:rPr lang="ko-KR" altLang="en-US" sz="1600" b="1" dirty="0"/>
              <a:t>같은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차원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게임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환경 공개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spc="-150" dirty="0"/>
              <a:t>각종 경진대회 진행</a:t>
            </a:r>
            <a:endParaRPr lang="en-US" altLang="ko-KR" sz="1800" b="1" spc="-1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8FCB-76CA-4310-A8CB-F73E46A55F81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135560" y="2696431"/>
          <a:ext cx="7992888" cy="25457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7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차원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차원 환경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8511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/>
                        <a:t>매 순간 모든 정보 파악 가능</a:t>
                      </a:r>
                      <a:endParaRPr lang="en-US" altLang="ko-KR" b="1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/>
                        <a:t>인지된 정보를 바탕으로 최선의 선택을 해 </a:t>
                      </a:r>
                      <a:r>
                        <a:rPr lang="ko-KR" altLang="en-US" b="1" spc="-150" dirty="0"/>
                        <a:t>나가며 목적 달성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/>
                        <a:t>매 순간 전체 정보 중 제한된 일부 정보만 파악 가능</a:t>
                      </a:r>
                      <a:endParaRPr lang="en-US" altLang="ko-KR" b="1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/>
                        <a:t>제한된 부분정보와 반복을 통해    학습한 기억을 지식화해 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차원 환경 에서 목적을 달성해야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258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강화학습의 등장</a:t>
            </a:r>
            <a:r>
              <a:rPr lang="en-US" altLang="ko-KR" sz="2000" b="1" dirty="0"/>
              <a:t>: 3</a:t>
            </a:r>
            <a:r>
              <a:rPr lang="ko-KR" altLang="en-US" sz="2000" b="1" dirty="0"/>
              <a:t>차원 및 현실세계</a:t>
            </a:r>
            <a:r>
              <a:rPr lang="en-US" altLang="ko-KR" sz="2000" b="1" dirty="0"/>
              <a:t>(Physical World)</a:t>
            </a:r>
            <a:r>
              <a:rPr lang="ko-KR" altLang="en-US" sz="2000" b="1" dirty="0"/>
              <a:t>로의 적용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강화학습의 현실세계 적용 </a:t>
            </a: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800" b="1" dirty="0">
              <a:sym typeface="Wingdings" panose="05000000000000000000" pitchFamily="2" charset="2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3C8-56B5-4C96-B1F7-48F859B47812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207568" y="2786380"/>
          <a:ext cx="8136904" cy="1285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가상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실제환경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Clr>
                          <a:srgbClr val="FF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/>
                        <a:t>하나의 객체로 매우 단순화된 가상의 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Clr>
                          <a:srgbClr val="FF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/>
                        <a:t>다수의 물리적 객체가 조합되어 연동</a:t>
                      </a:r>
                      <a:endParaRPr lang="en-US" altLang="ko-KR" b="1" dirty="0"/>
                    </a:p>
                    <a:p>
                      <a:pPr marL="285750" indent="-285750" latinLnBrk="1">
                        <a:buClr>
                          <a:srgbClr val="FF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/>
                        <a:t>물리적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마모 고장 등으로 수 만</a:t>
                      </a:r>
                      <a:r>
                        <a:rPr lang="en-US" altLang="ko-KR" b="1" dirty="0"/>
                        <a:t>~ </a:t>
                      </a:r>
                      <a:r>
                        <a:rPr lang="ko-KR" altLang="en-US" b="1" dirty="0" err="1"/>
                        <a:t>수십만번</a:t>
                      </a:r>
                      <a:r>
                        <a:rPr lang="ko-KR" altLang="en-US" b="1" dirty="0"/>
                        <a:t> 이상의 반복 학습 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A2FA2AC-C70F-42D7-8B51-0E8095E7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4121696"/>
            <a:ext cx="40462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8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강화학습의 등장</a:t>
            </a:r>
            <a:r>
              <a:rPr lang="en-US" altLang="ko-KR" sz="2000" b="1" dirty="0"/>
              <a:t>: 3</a:t>
            </a:r>
            <a:r>
              <a:rPr lang="ko-KR" altLang="en-US" sz="2000" b="1" dirty="0"/>
              <a:t>차원 및 현실세계</a:t>
            </a:r>
            <a:r>
              <a:rPr lang="en-US" altLang="ko-KR" sz="2000" b="1" dirty="0"/>
              <a:t>(Physical World)</a:t>
            </a:r>
            <a:r>
              <a:rPr lang="ko-KR" altLang="en-US" sz="2000" b="1" dirty="0"/>
              <a:t>로의 적용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강화학습의 현실세계 적용 </a:t>
            </a:r>
            <a:endParaRPr lang="en-US" altLang="ko-KR" sz="18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캐나다 </a:t>
            </a:r>
            <a:r>
              <a:rPr lang="en-US" altLang="ko-KR" sz="1600" b="1" dirty="0"/>
              <a:t>UBC </a:t>
            </a:r>
            <a:r>
              <a:rPr lang="ko-KR" altLang="en-US" sz="1600" b="1" dirty="0"/>
              <a:t>연구팀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가상의 캐릭터를 실제 물리환경을 최대한 반영하여 모델링 후  강화학습 적용</a:t>
            </a: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spc="-150" dirty="0"/>
              <a:t>매 순간  </a:t>
            </a:r>
            <a:r>
              <a:rPr lang="en-US" altLang="ko-KR" sz="1600" b="1" spc="-150" dirty="0"/>
              <a:t>300</a:t>
            </a:r>
            <a:r>
              <a:rPr lang="ko-KR" altLang="en-US" sz="1600" b="1" spc="-150" dirty="0"/>
              <a:t>개</a:t>
            </a:r>
            <a:endParaRPr lang="en-US" altLang="ko-KR" sz="1600" b="1" spc="-150" dirty="0"/>
          </a:p>
          <a:p>
            <a:pPr marL="914400" lvl="2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spc="-150" dirty="0"/>
              <a:t>    </a:t>
            </a:r>
            <a:r>
              <a:rPr lang="ko-KR" altLang="en-US" sz="1600" b="1" spc="-150" dirty="0"/>
              <a:t>이상 물리적 </a:t>
            </a:r>
            <a:endParaRPr lang="en-US" altLang="ko-KR" sz="1600" b="1" spc="-150" dirty="0"/>
          </a:p>
          <a:p>
            <a:pPr marL="914400" lvl="2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spc="-150" dirty="0"/>
              <a:t>    </a:t>
            </a:r>
            <a:r>
              <a:rPr lang="ko-KR" altLang="en-US" sz="1600" b="1" spc="-150" dirty="0"/>
              <a:t>변수 종합</a:t>
            </a:r>
            <a:endParaRPr lang="en-US" altLang="ko-KR" sz="1600" b="1" spc="-150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ko-KR" sz="1600" b="1" spc="-150" dirty="0"/>
              <a:t>30</a:t>
            </a:r>
            <a:r>
              <a:rPr lang="ko-KR" altLang="en-US" sz="1600" b="1" spc="-150" dirty="0" err="1"/>
              <a:t>만번의</a:t>
            </a:r>
            <a:endParaRPr lang="en-US" altLang="ko-KR" sz="1600" b="1" spc="-150" dirty="0"/>
          </a:p>
          <a:p>
            <a:pPr marL="914400" lvl="2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600" b="1" spc="-150" dirty="0"/>
              <a:t>     반복학습</a:t>
            </a:r>
            <a:endParaRPr lang="en-US" altLang="ko-KR" sz="1600" b="1" spc="-1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43CC-A1E0-48A7-911B-9821BA0362F1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A0E33-1599-4209-84B6-8EE8272E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28" y="3212976"/>
            <a:ext cx="61561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04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강화학습의 등장</a:t>
            </a:r>
            <a:r>
              <a:rPr lang="en-US" altLang="ko-KR" sz="2000" b="1" dirty="0"/>
              <a:t>: 3</a:t>
            </a:r>
            <a:r>
              <a:rPr lang="ko-KR" altLang="en-US" sz="2000" b="1" dirty="0"/>
              <a:t>차원 및 현실세계</a:t>
            </a:r>
            <a:r>
              <a:rPr lang="en-US" altLang="ko-KR" sz="2000" b="1" dirty="0"/>
              <a:t>(Physical World)</a:t>
            </a:r>
            <a:r>
              <a:rPr lang="ko-KR" altLang="en-US" sz="2000" b="1" dirty="0"/>
              <a:t>로의 적용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강화학습의 현실세계 적용 </a:t>
            </a:r>
            <a:endParaRPr lang="en-US" altLang="ko-KR" sz="18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딥마인드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최근 현실환경을 </a:t>
            </a:r>
            <a:r>
              <a:rPr lang="ko-KR" altLang="en-US" sz="1600" b="1" spc="-150" dirty="0"/>
              <a:t>정교하게 반영한 강화학습 알고리즘을 구현한 세편의 논문 발표</a:t>
            </a:r>
            <a:endParaRPr lang="en-US" altLang="ko-KR" sz="1600" b="1" spc="-150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사람 모양의 캐릭터가 스스로 걷고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뛰는 방법을 강화학습을 적용해 스스로 터득</a:t>
            </a:r>
            <a:endParaRPr lang="en-US" altLang="ko-KR" sz="16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95EC-4A84-4274-8339-D5508A7C4B5D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3F4FA8-E8A8-4408-846D-8F94D972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56" y="3662512"/>
            <a:ext cx="90582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31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강화학습의 등장</a:t>
            </a:r>
            <a:r>
              <a:rPr lang="en-US" altLang="ko-KR" sz="2000" b="1" dirty="0"/>
              <a:t>: 3</a:t>
            </a:r>
            <a:r>
              <a:rPr lang="ko-KR" altLang="en-US" sz="2000" b="1" dirty="0"/>
              <a:t>차원 및 현실세계</a:t>
            </a:r>
            <a:r>
              <a:rPr lang="en-US" altLang="ko-KR" sz="2000" b="1" dirty="0"/>
              <a:t>(Physical World)</a:t>
            </a:r>
            <a:r>
              <a:rPr lang="ko-KR" altLang="en-US" sz="2000" b="1" dirty="0"/>
              <a:t>로의 적용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강화학습의 현실세계 적용 </a:t>
            </a:r>
            <a:endParaRPr lang="en-US" altLang="ko-KR" sz="18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실제 로봇에  강화학습 적용</a:t>
            </a:r>
            <a:endParaRPr lang="en-US" altLang="ko-KR" sz="1600" b="1" spc="-150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600" b="1" spc="-150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600" b="1" spc="-150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600" b="1" spc="-150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600" b="1" spc="-150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600" b="1" spc="-150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600" b="1" dirty="0"/>
              <a:t>스스로 반복학습을 통해 장애물을 넘거나 </a:t>
            </a:r>
            <a:r>
              <a:rPr lang="ko-KR" altLang="en-US" sz="1600" b="1" dirty="0" err="1"/>
              <a:t>탁구치는</a:t>
            </a:r>
            <a:r>
              <a:rPr lang="ko-KR" altLang="en-US" sz="1600" b="1" dirty="0"/>
              <a:t>          스스로 학습해 물체를 집어</a:t>
            </a: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600" b="1" dirty="0"/>
              <a:t>방법을 익힘                                                            올리거나 문을 열어가는 과정 </a:t>
            </a:r>
            <a:endParaRPr lang="en-US" altLang="ko-KR" sz="16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                                                                       </a:t>
            </a:r>
            <a:r>
              <a:rPr lang="ko-KR" altLang="en-US" sz="1600" b="1" dirty="0"/>
              <a:t>터득</a:t>
            </a:r>
            <a:endParaRPr lang="en-US" altLang="ko-KR" sz="16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33BB2-6F59-4EFC-93F9-DD22B6789E88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5B564A-C8C8-482A-9046-506FBAED3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3356992"/>
            <a:ext cx="2473539" cy="13885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B66A04-C83A-49EA-9E5D-3B7074BF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3356992"/>
            <a:ext cx="2512722" cy="13816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1C3A90-8F38-4DB0-8308-B03AD09C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490" y="3370571"/>
            <a:ext cx="2665672" cy="14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7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(2) </a:t>
            </a:r>
            <a:r>
              <a:rPr lang="ko-KR" altLang="en-US" sz="2400" b="1" dirty="0"/>
              <a:t>학습지능의 발전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강화학습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강화학습의 등장</a:t>
            </a:r>
            <a:r>
              <a:rPr lang="en-US" altLang="ko-KR" sz="2000" b="1" dirty="0"/>
              <a:t>: 3</a:t>
            </a:r>
            <a:r>
              <a:rPr lang="ko-KR" altLang="en-US" sz="2000" b="1" dirty="0"/>
              <a:t>차원 및 현실세계</a:t>
            </a:r>
            <a:r>
              <a:rPr lang="en-US" altLang="ko-KR" sz="2000" b="1" dirty="0"/>
              <a:t>(Physical World)</a:t>
            </a:r>
            <a:r>
              <a:rPr lang="ko-KR" altLang="en-US" sz="2000" b="1" dirty="0"/>
              <a:t>로의 적용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강화학습의 현실세계 적용 </a:t>
            </a:r>
            <a:endParaRPr lang="en-US" altLang="ko-KR" sz="18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강화학습을 실제 제품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서비스에 적용하려는 연구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개발이 활발히 진행 중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강화학습 기반 지능형</a:t>
            </a:r>
            <a:r>
              <a:rPr lang="en-US" altLang="ko-KR" sz="1600" b="1" dirty="0"/>
              <a:t>/</a:t>
            </a:r>
            <a:r>
              <a:rPr lang="ko-KR" altLang="en-US" sz="1600" b="1" dirty="0" err="1"/>
              <a:t>자율형</a:t>
            </a:r>
            <a:r>
              <a:rPr lang="ko-KR" altLang="en-US" sz="1600" b="1" dirty="0"/>
              <a:t> 주행 기능 구현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반복학습을 통해 스스로 진입위치 판단 </a:t>
            </a:r>
            <a:endParaRPr lang="en-US" altLang="ko-KR" sz="16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E2DE-598A-4981-80A4-7178AA554402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934DA-2105-464B-9245-1444C10D8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1" y="3717033"/>
            <a:ext cx="5256584" cy="15121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39616" y="5445224"/>
            <a:ext cx="7848872" cy="10081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자율주행 외에도 스마트 </a:t>
            </a:r>
            <a:r>
              <a:rPr lang="ko-KR" altLang="en-US" b="1" dirty="0" err="1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팩토리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내 제조 공정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로봇 등에 강화학습 기반의</a:t>
            </a:r>
            <a:endParaRPr lang="en-US" altLang="ko-KR" b="1" dirty="0">
              <a:solidFill>
                <a:srgbClr val="002060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인공지능이 빠르게 적용될 것으로 전망</a:t>
            </a:r>
          </a:p>
        </p:txBody>
      </p:sp>
    </p:spTree>
    <p:extLst>
      <p:ext uri="{BB962C8B-B14F-4D97-AF65-F5344CB8AC3E}">
        <p14:creationId xmlns:p14="http://schemas.microsoft.com/office/powerpoint/2010/main" val="147538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(3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추론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행동지능의 발전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ko-KR" altLang="en-US" sz="2000" b="1" dirty="0"/>
              <a:t>추론의 시작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추론 영역 </a:t>
            </a:r>
            <a:endParaRPr lang="en-US" altLang="ko-KR" sz="18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오랫동안 인간의 고유 영역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기계적으로 구현하기에 매우 어려운 분야 중 하나</a:t>
            </a: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텍스트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이미지 등으로 주어지는 정보의 문맥적 의미 이해 필요</a:t>
            </a: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같은 정보라도 상황 별 변화하는 문맥적 관계를 고려하며 이해하는 과정 필요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최근 발전된 </a:t>
            </a:r>
            <a:r>
              <a:rPr lang="ko-KR" altLang="en-US" sz="1600" b="1" dirty="0" err="1"/>
              <a:t>딥러닝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그 중 학습 알고리즘의 진화로 인해 추론 분야의 인공지능도    빠르게 연구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개발되고 있음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 err="1"/>
              <a:t>MetaMind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인공지능 분야 혁신 </a:t>
            </a:r>
            <a:r>
              <a:rPr lang="en-US" altLang="ko-KR" sz="1600" b="1" dirty="0"/>
              <a:t>Startup </a:t>
            </a:r>
            <a:r>
              <a:rPr lang="ko-KR" altLang="en-US" sz="1600" b="1" dirty="0"/>
              <a:t>중의 하나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2016</a:t>
            </a:r>
            <a:r>
              <a:rPr lang="ko-KR" altLang="en-US" sz="1600" b="1" dirty="0"/>
              <a:t>년 추론문제를 해결하는 인공지능을 구현한 논문 </a:t>
            </a:r>
            <a:r>
              <a:rPr lang="en-US" altLang="ko-KR" sz="1600" b="1" dirty="0"/>
              <a:t>‘Ask me Anything’ </a:t>
            </a:r>
            <a:r>
              <a:rPr lang="ko-KR" altLang="en-US" sz="1600" b="1" dirty="0"/>
              <a:t>발표</a:t>
            </a:r>
            <a:r>
              <a:rPr lang="en-US" altLang="ko-KR" sz="1600" b="1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467D-B2B8-4B99-A291-C1D1DEBAFF13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41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(3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추론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행동지능의 발전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ko-KR" altLang="en-US" sz="2000" b="1" dirty="0"/>
              <a:t>추론의 시작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ko-KR" sz="1800" b="1" dirty="0"/>
              <a:t>‘Ask me Anything’</a:t>
            </a:r>
            <a:endParaRPr lang="en-US" altLang="ko-KR" sz="16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568C5-3B3A-4C4B-A785-280D122A2307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CB5651-180C-420B-A848-F02D0FED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8" y="2780928"/>
            <a:ext cx="8820150" cy="358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051BD-4F1C-4EC1-BF46-E9018D730570}"/>
              </a:ext>
            </a:extLst>
          </p:cNvPr>
          <p:cNvSpPr txBox="1"/>
          <p:nvPr/>
        </p:nvSpPr>
        <p:spPr>
          <a:xfrm>
            <a:off x="2495600" y="581699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우유의 위치 추론</a:t>
            </a:r>
            <a:endParaRPr lang="ko-KR" altLang="en-US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26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1. </a:t>
            </a:r>
            <a:r>
              <a:rPr lang="ko-KR" altLang="en-US" sz="3000" b="1" dirty="0"/>
              <a:t>인공지능 혁신의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4006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400" b="1" dirty="0"/>
              <a:t>인공지능 발전의 핵심요소</a:t>
            </a:r>
            <a:endParaRPr lang="en-US" altLang="ko-KR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4" y="2204864"/>
            <a:ext cx="85629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6234-A8CA-4468-A46E-EBBD0F064EA1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849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3285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(3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추론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행동지능의 발전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ko-KR" altLang="en-US" sz="2000" b="1" dirty="0"/>
              <a:t>추론의 시작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과거 인공지능의 추론 방식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과거부터 구현되어 왔지만</a:t>
            </a: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상당한 수준의 인간의 개입이 요구되면서 성능 또한 한계를 가짐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과거 인공지능 추론의 예들</a:t>
            </a: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 err="1"/>
              <a:t>구글의</a:t>
            </a:r>
            <a:r>
              <a:rPr lang="ko-KR" altLang="en-US" sz="1600" b="1" dirty="0"/>
              <a:t> 지식 그래프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애플 </a:t>
            </a:r>
            <a:r>
              <a:rPr lang="en-US" altLang="ko-KR" sz="1600" b="1" dirty="0" err="1"/>
              <a:t>Siri</a:t>
            </a:r>
            <a:r>
              <a:rPr lang="ko-KR" altLang="en-US" sz="1600" b="1" dirty="0"/>
              <a:t>의 기반이 되는 </a:t>
            </a:r>
            <a:r>
              <a:rPr lang="ko-KR" altLang="en-US" sz="1600" b="1" dirty="0" err="1"/>
              <a:t>울프람</a:t>
            </a:r>
            <a:r>
              <a:rPr lang="ko-KR" altLang="en-US" sz="1600" b="1" dirty="0"/>
              <a:t> 알파</a:t>
            </a:r>
            <a:r>
              <a:rPr lang="en-US" altLang="ko-KR" sz="1600" b="1" dirty="0"/>
              <a:t>, IBM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Deep Q&amp;A </a:t>
            </a:r>
            <a:r>
              <a:rPr lang="ko-KR" altLang="en-US" sz="1600" b="1" dirty="0"/>
              <a:t>등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ko-KR" altLang="en-US" sz="1600" b="1" dirty="0"/>
              <a:t>이러한 시스템들은 인간의 질문에 대해 방대한 데이터 속에서 질문과 연관성 있는   정보들을 분석하고 조합해 답을 함  </a:t>
            </a:r>
            <a:endParaRPr lang="en-US" altLang="ko-KR" sz="1900" b="1" spc="-150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ko-KR" altLang="en-US" sz="1600" b="1" dirty="0"/>
              <a:t>이러한 시스템들을 구현하기 위해서는 상당한 정도의 인력 투입이 필요</a:t>
            </a: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ko-KR" altLang="en-US" sz="1600" b="1" dirty="0"/>
              <a:t>데이터가 구조화된 형태로 저장되어야 하며 이들 간의 관계 등이 전문가에 의해 사전에 정교하게 정의 되어야 함</a:t>
            </a: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ko-KR" altLang="en-US" sz="1600" b="1" dirty="0"/>
              <a:t>따라서 복잡한 수준의 문제나 미리 정의되지 않은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문제에 대해서는 답하기 어려움</a:t>
            </a:r>
            <a:endParaRPr lang="en-US" altLang="ko-KR" sz="17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8B77-FC11-4DA3-A939-9A81A65ECE1D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873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805264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600" b="1" dirty="0">
                <a:solidFill>
                  <a:srgbClr val="FF0000"/>
                </a:solidFill>
              </a:rPr>
              <a:t>(3</a:t>
            </a:r>
            <a:r>
              <a:rPr lang="en-US" altLang="ko-KR" sz="2600" b="1" dirty="0"/>
              <a:t>) </a:t>
            </a:r>
            <a:r>
              <a:rPr lang="ko-KR" altLang="en-US" sz="2600" b="1" dirty="0"/>
              <a:t>추론</a:t>
            </a:r>
            <a:r>
              <a:rPr lang="en-US" altLang="ko-KR" sz="2600" b="1" dirty="0"/>
              <a:t>/</a:t>
            </a:r>
            <a:r>
              <a:rPr lang="ko-KR" altLang="en-US" sz="2600" b="1" dirty="0"/>
              <a:t>행동지능의 발전 </a:t>
            </a:r>
            <a:endParaRPr lang="en-US" altLang="ko-KR" sz="26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200" b="1" dirty="0">
                <a:solidFill>
                  <a:srgbClr val="FF0000"/>
                </a:solidFill>
              </a:rPr>
              <a:t>① </a:t>
            </a:r>
            <a:r>
              <a:rPr lang="ko-KR" altLang="en-US" sz="2200" b="1" dirty="0"/>
              <a:t>추론의 시작 </a:t>
            </a:r>
            <a:endParaRPr lang="en-US" altLang="ko-KR" sz="22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900" b="1" dirty="0"/>
              <a:t>최근 </a:t>
            </a:r>
            <a:r>
              <a:rPr lang="ko-KR" altLang="en-US" sz="1900" b="1" dirty="0" err="1"/>
              <a:t>딥러닝</a:t>
            </a:r>
            <a:r>
              <a:rPr lang="ko-KR" altLang="en-US" sz="1900" b="1" dirty="0"/>
              <a:t> 기반의 추론 방식</a:t>
            </a:r>
            <a:r>
              <a:rPr lang="en-US" altLang="ko-KR" sz="1900" b="1" dirty="0"/>
              <a:t>: </a:t>
            </a:r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700" b="1" dirty="0"/>
              <a:t>인간의 개입을 최소화하며 인공지능이 스스로 정보의 문맥적 의미를 추론해 냄</a:t>
            </a:r>
            <a:endParaRPr lang="en-US" altLang="ko-KR" sz="17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sz="1700" b="1" dirty="0"/>
              <a:t>이것이 가능하게 된 요인</a:t>
            </a:r>
            <a:endParaRPr lang="en-US" altLang="ko-KR" sz="17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700" b="1" dirty="0" err="1"/>
              <a:t>딥러닝을</a:t>
            </a:r>
            <a:r>
              <a:rPr lang="ko-KR" altLang="en-US" sz="1700" b="1" dirty="0"/>
              <a:t> 통한 인공지능의 언어분야에 대한 인지</a:t>
            </a:r>
            <a:r>
              <a:rPr lang="en-US" altLang="ko-KR" sz="1700" b="1" dirty="0"/>
              <a:t>/</a:t>
            </a:r>
            <a:r>
              <a:rPr lang="ko-KR" altLang="en-US" sz="1700" b="1" dirty="0"/>
              <a:t>이해 수준 진전</a:t>
            </a:r>
            <a:endParaRPr lang="en-US" altLang="ko-KR" sz="1700" b="1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700" b="1" dirty="0"/>
              <a:t>개별 단어가 아닌 구문 단위의 함축된 의미가 </a:t>
            </a:r>
            <a:r>
              <a:rPr lang="en-US" altLang="ko-KR" sz="1700" b="1" dirty="0"/>
              <a:t>wored2vec </a:t>
            </a:r>
            <a:r>
              <a:rPr lang="ko-KR" altLang="en-US" sz="1700" b="1" dirty="0"/>
              <a:t>같은 </a:t>
            </a:r>
            <a:r>
              <a:rPr lang="ko-KR" altLang="en-US" sz="1700" b="1" spc="-150" dirty="0"/>
              <a:t>단어 세트를 통해  분석됨 </a:t>
            </a:r>
            <a:endParaRPr lang="en-US" altLang="ko-KR" sz="1700" b="1" spc="-150" dirty="0"/>
          </a:p>
          <a:p>
            <a:pPr lvl="2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ko-KR" sz="1700" b="1" dirty="0"/>
              <a:t>Attention, LSTM </a:t>
            </a:r>
            <a:r>
              <a:rPr lang="ko-KR" altLang="en-US" sz="1700" b="1" dirty="0"/>
              <a:t>같은 </a:t>
            </a:r>
            <a:r>
              <a:rPr lang="ko-KR" altLang="en-US" sz="1700" b="1" dirty="0" err="1"/>
              <a:t>딥러닝</a:t>
            </a:r>
            <a:r>
              <a:rPr lang="ko-KR" altLang="en-US" sz="1700" b="1" dirty="0"/>
              <a:t> 분야의 알고리즘 고도화를 통해 인공지능은 긴   문장</a:t>
            </a:r>
            <a:r>
              <a:rPr lang="en-US" altLang="ko-KR" sz="1700" b="1" dirty="0"/>
              <a:t>,  </a:t>
            </a:r>
            <a:r>
              <a:rPr lang="ko-KR" altLang="en-US" sz="1700" b="1" dirty="0"/>
              <a:t>여러 문단으로 구성된 텍스트를 처리하면서도 </a:t>
            </a:r>
            <a:r>
              <a:rPr lang="ko-KR" altLang="en-US" sz="1700" b="1" spc="-150" dirty="0"/>
              <a:t>답을 찾기 위해 중요한  정보를</a:t>
            </a:r>
            <a:r>
              <a:rPr lang="ko-KR" altLang="en-US" sz="1700" b="1" dirty="0"/>
              <a:t> 선별적으로 집중하거나 기억해 추론 과정에 활용 </a:t>
            </a:r>
            <a:endParaRPr lang="en-US" altLang="ko-KR" sz="17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900" b="1" dirty="0"/>
              <a:t>추론 과정을 학습할 수 있는 학습용 </a:t>
            </a:r>
            <a:r>
              <a:rPr lang="ko-KR" altLang="en-US" sz="1900" b="1" spc="-150" dirty="0"/>
              <a:t>데이터가 주요 연구기관 및 기업들에 의해 공개</a:t>
            </a:r>
            <a:endParaRPr lang="en-US" altLang="ko-KR" sz="1900" b="1" spc="-150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700" b="1" dirty="0" err="1"/>
              <a:t>Maluuba</a:t>
            </a:r>
            <a:r>
              <a:rPr lang="en-US" altLang="ko-KR" sz="1700" b="1" dirty="0"/>
              <a:t>, Facebook, </a:t>
            </a:r>
            <a:r>
              <a:rPr lang="ko-KR" altLang="en-US" sz="1700" b="1" dirty="0" err="1"/>
              <a:t>스탠포드대</a:t>
            </a:r>
            <a:r>
              <a:rPr lang="ko-KR" altLang="en-US" sz="1700" b="1" dirty="0"/>
              <a:t> </a:t>
            </a:r>
            <a:endParaRPr lang="en-US" altLang="ko-KR" sz="17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EF45-1B4D-4269-898C-550115417AAC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41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313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(3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추론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행동지능의 발전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관계 추론이 가능한 인공지능의 등장</a:t>
            </a:r>
            <a:r>
              <a:rPr lang="en-US" altLang="ko-KR" sz="2000" b="1" dirty="0"/>
              <a:t>: Relational Network</a:t>
            </a: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 err="1"/>
              <a:t>딥마인드</a:t>
            </a:r>
            <a:r>
              <a:rPr lang="en-US" altLang="ko-KR" sz="1800" b="1" dirty="0"/>
              <a:t>: 2017</a:t>
            </a:r>
            <a:r>
              <a:rPr lang="ko-KR" altLang="en-US" sz="1800" b="1" dirty="0"/>
              <a:t>년 </a:t>
            </a:r>
            <a:r>
              <a:rPr lang="en-US" altLang="ko-KR" sz="1800" b="1" dirty="0"/>
              <a:t>6</a:t>
            </a:r>
            <a:r>
              <a:rPr lang="ko-KR" altLang="en-US" sz="1800" b="1" dirty="0"/>
              <a:t>월 관계 네트워크</a:t>
            </a:r>
            <a:r>
              <a:rPr lang="en-US" altLang="ko-KR" sz="1800" b="1" dirty="0"/>
              <a:t>(Relational Network)</a:t>
            </a:r>
            <a:r>
              <a:rPr lang="ko-KR" altLang="en-US" sz="1800" b="1" dirty="0"/>
              <a:t>라는 논문 발표 </a:t>
            </a: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관계형</a:t>
            </a:r>
            <a:r>
              <a:rPr lang="ko-KR" altLang="en-US" sz="1600" b="1" dirty="0"/>
              <a:t> 추론</a:t>
            </a:r>
            <a:r>
              <a:rPr lang="en-US" altLang="ko-KR" sz="1600" b="1" dirty="0"/>
              <a:t>(Relational Reasoning)</a:t>
            </a:r>
            <a:r>
              <a:rPr lang="ko-KR" altLang="en-US" sz="1600" b="1" dirty="0"/>
              <a:t>이 가능한 인공지능을 구현한 논문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인공지능 학계에서 </a:t>
            </a:r>
            <a:r>
              <a:rPr lang="en-US" altLang="ko-KR" sz="1600" b="1" dirty="0"/>
              <a:t>2017</a:t>
            </a:r>
            <a:r>
              <a:rPr lang="ko-KR" altLang="en-US" sz="1600" b="1" dirty="0"/>
              <a:t>년 가장 혁신적인 논문 중의 하나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인공지능이 인식된 객체에 대해 서로 간의 상대적인 관계를 추론 하는 것</a:t>
            </a:r>
            <a:endParaRPr lang="en-US" altLang="ko-KR" sz="16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인공지능의 추론 과정이 이제 사람의 추론 방식과 유사하게 구현가능</a:t>
            </a:r>
            <a:endParaRPr lang="en-US" altLang="ko-KR" sz="16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0B8E-8623-4CCE-9087-951BE435867E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9A3E19-CFDA-4CBD-82D3-CC9FF95C5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4581129"/>
            <a:ext cx="78676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60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(3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추론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행동지능의 발전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관계 추론이 가능한 인공지능의 등장</a:t>
            </a:r>
            <a:r>
              <a:rPr lang="en-US" altLang="ko-KR" sz="2000" b="1" dirty="0"/>
              <a:t>: Relational Network</a:t>
            </a: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50" dirty="0" err="1"/>
              <a:t>관계형</a:t>
            </a:r>
            <a:r>
              <a:rPr lang="ko-KR" altLang="en-US" sz="1800" b="1" spc="-150" dirty="0"/>
              <a:t> 질문에 대해 </a:t>
            </a:r>
            <a:r>
              <a:rPr lang="ko-KR" altLang="en-US" sz="1800" b="1" spc="-150" dirty="0" err="1"/>
              <a:t>딥마인드가</a:t>
            </a:r>
            <a:r>
              <a:rPr lang="ko-KR" altLang="en-US" sz="1800" b="1" spc="-150" dirty="0"/>
              <a:t> 발표한 인공지능은 단번에 인간의 정확도를 뛰어 넘음</a:t>
            </a:r>
            <a:endParaRPr lang="en-US" altLang="ko-KR" sz="1800" b="1" spc="-150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ko-KR" sz="1800" b="1" dirty="0"/>
              <a:t>CLEVER </a:t>
            </a:r>
            <a:r>
              <a:rPr lang="ko-KR" altLang="en-US" sz="1800" b="1" dirty="0"/>
              <a:t>데이터 세트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이미지 내 사물들에 대한 매우 복잡한 관계에 대해 답을 하는 </a:t>
            </a:r>
            <a:endParaRPr lang="en-US" altLang="ko-KR" sz="18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800" b="1" dirty="0"/>
              <a:t>    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Q&amp;A </a:t>
            </a:r>
            <a:r>
              <a:rPr lang="ko-KR" altLang="en-US" sz="1800" b="1" dirty="0"/>
              <a:t>데이터 세트</a:t>
            </a: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딥마인드</a:t>
            </a:r>
            <a:r>
              <a:rPr lang="ko-KR" altLang="en-US" sz="1600" b="1" dirty="0"/>
              <a:t> 이전 인공지능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정확도</a:t>
            </a:r>
            <a:r>
              <a:rPr lang="en-US" altLang="ko-KR" sz="1600" b="1" dirty="0"/>
              <a:t>(68.5%), </a:t>
            </a:r>
            <a:r>
              <a:rPr lang="ko-KR" altLang="en-US" sz="1600" b="1" dirty="0"/>
              <a:t>인간 정확도</a:t>
            </a:r>
            <a:r>
              <a:rPr lang="en-US" altLang="ko-KR" sz="1600" b="1" dirty="0"/>
              <a:t>(92.6%)</a:t>
            </a:r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딥마인드의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관계형</a:t>
            </a:r>
            <a:r>
              <a:rPr lang="ko-KR" altLang="en-US" sz="1600" b="1" dirty="0"/>
              <a:t> 네트워크 기반 인공지능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정확도</a:t>
            </a:r>
            <a:r>
              <a:rPr lang="en-US" altLang="ko-KR" sz="1600" b="1" dirty="0"/>
              <a:t>(95.5%)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0EE3-71A5-49E6-9EFA-1131BAAD6A5F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4F50EB-B978-42E6-A50B-80FD36903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18" y="3212977"/>
            <a:ext cx="9124950" cy="25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44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(3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추론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행동지능의 발전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관계 추론이 가능한 인공지능의 등장</a:t>
            </a:r>
            <a:r>
              <a:rPr lang="en-US" altLang="ko-KR" sz="2000" b="1" dirty="0"/>
              <a:t>: Relational Network</a:t>
            </a: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 err="1"/>
              <a:t>딥마인드의</a:t>
            </a:r>
            <a:r>
              <a:rPr lang="ko-KR" altLang="en-US" sz="1800" b="1" dirty="0"/>
              <a:t> 또 다른 논문</a:t>
            </a:r>
            <a:r>
              <a:rPr lang="en-US" altLang="ko-KR" sz="1800" b="1" dirty="0"/>
              <a:t>(Visual </a:t>
            </a:r>
            <a:r>
              <a:rPr lang="en-US" altLang="ko-KR" sz="1800" b="1" dirty="0" err="1"/>
              <a:t>Interation</a:t>
            </a:r>
            <a:r>
              <a:rPr lang="en-US" altLang="ko-KR" sz="1800" b="1" dirty="0"/>
              <a:t> Network) </a:t>
            </a:r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관계형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추론에서 더 나아가 예측까지 가능한 인공지능 제안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사물의 지속적으로 변화하는 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600" b="1" dirty="0"/>
              <a:t>    패턴을 학습하여 향후의 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600" b="1" dirty="0"/>
              <a:t>    움직임을 추론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/>
              <a:t>6</a:t>
            </a:r>
            <a:r>
              <a:rPr lang="ko-KR" altLang="en-US" sz="1600" b="1" dirty="0"/>
              <a:t>프레임의 움직임을 학습해 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600" b="1" dirty="0"/>
              <a:t>    향후 </a:t>
            </a:r>
            <a:r>
              <a:rPr lang="en-US" altLang="ko-KR" sz="1600" b="1" dirty="0"/>
              <a:t>200 </a:t>
            </a:r>
            <a:r>
              <a:rPr lang="ko-KR" altLang="en-US" sz="1600" b="1" dirty="0"/>
              <a:t>프레임의 향후 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600" b="1" spc="-150" dirty="0"/>
              <a:t>     움직임을 예측했을 때</a:t>
            </a:r>
            <a:endParaRPr lang="en-US" altLang="ko-KR" sz="1600" b="1" spc="-150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600" b="1" spc="-150" dirty="0"/>
              <a:t>     </a:t>
            </a:r>
            <a:r>
              <a:rPr lang="en-US" altLang="ko-KR" sz="1600" b="1" spc="-150" dirty="0"/>
              <a:t>150 </a:t>
            </a:r>
            <a:r>
              <a:rPr lang="ko-KR" altLang="en-US" sz="1600" b="1" spc="-150" dirty="0"/>
              <a:t>프레임   </a:t>
            </a:r>
            <a:r>
              <a:rPr lang="ko-KR" altLang="en-US" sz="1600" b="1" dirty="0"/>
              <a:t>까지는 거의 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600" b="1" dirty="0"/>
              <a:t>    일치하는 수준</a:t>
            </a: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7BCB-D568-4F6A-8DBC-FD0392DED5F6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DB1ACA-E0E4-435B-B822-893AA1D6A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5" y="3389891"/>
            <a:ext cx="4887863" cy="34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4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(3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추론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행동지능의 발전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관계 추론이 가능한 인공지능의 등장</a:t>
            </a:r>
            <a:r>
              <a:rPr lang="en-US" altLang="ko-KR" sz="2000" b="1" dirty="0"/>
              <a:t>: Relational Network</a:t>
            </a: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 err="1"/>
              <a:t>딥마인드의</a:t>
            </a:r>
            <a:r>
              <a:rPr lang="ko-KR" altLang="en-US" sz="1800" b="1" dirty="0"/>
              <a:t> 최근 두 이 논문은 인간 수준의 추론이 가능한 인공지능 구현의 첫 시작으로 평가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사람처럼 생각하며 추론하는 것이 가능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인간과 같이 유연한 사고가 가능</a:t>
            </a:r>
            <a:endParaRPr lang="en-US" altLang="ko-KR" sz="16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이러한 추론의 발전은 향후 다른 산업에 큰 영향을 미칠 것으로 전망</a:t>
            </a: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84FF-08E7-40D3-8CE0-39F37136C436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79576" y="4509120"/>
            <a:ext cx="7920880" cy="18722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예를 들어 </a:t>
            </a:r>
            <a:r>
              <a:rPr lang="ko-KR" altLang="en-US" b="1" dirty="0" err="1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지는형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자율주행의 경우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차선을 급격하게 변경하는 자동차의 향후 주행 패턴을 추론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예측하여 주의하거나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초보 운전 차량과 같이    주의가 요구되는 차량의 움직임을 추론해 회피하는 등의 기능 구현 가능 </a:t>
            </a:r>
            <a:endParaRPr lang="en-US" altLang="ko-KR" b="1" dirty="0">
              <a:solidFill>
                <a:srgbClr val="002060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자동차 산업뿐만 아닌 제조 공정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금융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보안 등 다양한 분야에 적용 가능</a:t>
            </a:r>
          </a:p>
        </p:txBody>
      </p:sp>
    </p:spTree>
    <p:extLst>
      <p:ext uri="{BB962C8B-B14F-4D97-AF65-F5344CB8AC3E}">
        <p14:creationId xmlns:p14="http://schemas.microsoft.com/office/powerpoint/2010/main" val="1961168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(3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추론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행동지능의 발전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③ </a:t>
            </a:r>
            <a:r>
              <a:rPr lang="ko-KR" altLang="en-US" sz="2000" b="1" dirty="0"/>
              <a:t>미래 상황을 예측하고 계획하는 인공지능의 등장</a:t>
            </a:r>
            <a:r>
              <a:rPr lang="en-US" altLang="ko-KR" sz="2000" b="1" dirty="0"/>
              <a:t>: Imagination and</a:t>
            </a:r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000" b="1" dirty="0"/>
              <a:t>    Long-term Planning</a:t>
            </a: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행동은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추론과 마찬가지로 인공지능이 인간 수준으로 </a:t>
            </a:r>
            <a:r>
              <a:rPr lang="ko-KR" altLang="en-US" sz="1800" b="1" spc="-150" dirty="0"/>
              <a:t>구현되기 매우 어려운 분야</a:t>
            </a:r>
            <a:endParaRPr lang="en-US" altLang="ko-KR" sz="16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행동이란 현재 만을 고려해 행동하는 것이 아니라 현재의 행동이 </a:t>
            </a:r>
            <a:r>
              <a:rPr lang="ko-KR" altLang="en-US" sz="1600" b="1" spc="-150" dirty="0"/>
              <a:t>미래에 미치는 영향을</a:t>
            </a:r>
            <a:r>
              <a:rPr lang="ko-KR" altLang="en-US" sz="1600" b="1" dirty="0"/>
              <a:t> 고려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동시에 최종적인 목적 달성을 위해 매 순간 계획과 결정이 동반되어야 함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장기적인 관점에 도움이 된다면 차선책을 선택해 행동하는 것도 필요</a:t>
            </a:r>
            <a:endParaRPr lang="en-US" altLang="ko-KR" sz="16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이러한 모든 과정이 고려되어야 하기 때문에 인간처럼 행동하는 인공지능을    구현하는 것은 최근까지 쉽지 않음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3A78-D767-4FDA-859C-89D144DE65A5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934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(3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추론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행동지능의 발전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③ </a:t>
            </a:r>
            <a:r>
              <a:rPr lang="ko-KR" altLang="en-US" sz="2000" b="1" dirty="0"/>
              <a:t>미래 상황을 예측하고 계획하는 인공지능의 등장</a:t>
            </a:r>
            <a:r>
              <a:rPr lang="en-US" altLang="ko-KR" sz="2000" b="1" dirty="0"/>
              <a:t>: Imagination and</a:t>
            </a:r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000" b="1" dirty="0"/>
              <a:t>    Long-term Planning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v"/>
            </a:pPr>
            <a:r>
              <a:rPr lang="ko-KR" altLang="en-US" sz="1800" b="1" dirty="0"/>
              <a:t>하지만 최근의 발표된 연구는 이러한 행동방식을 인공지능으로 </a:t>
            </a:r>
            <a:r>
              <a:rPr lang="ko-KR" altLang="en-US" sz="1800" b="1" spc="-150" dirty="0"/>
              <a:t>구현해 내고 있음</a:t>
            </a:r>
            <a:endParaRPr lang="en-US" altLang="ko-KR" sz="1800" b="1" spc="-1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D597-3447-4CF3-8E17-4B200BBB0660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AC34C9-6700-4887-855F-D9A175AF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80" y="3429000"/>
            <a:ext cx="4968175" cy="32342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29780" y="4077073"/>
            <a:ext cx="1601924" cy="1631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현재 상항만을 고려한 최선의 행동 선택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56240" y="4363580"/>
            <a:ext cx="2016224" cy="1344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미래 상황을  예측 후 계획해 최선의 행동  선택 </a:t>
            </a:r>
          </a:p>
        </p:txBody>
      </p:sp>
    </p:spTree>
    <p:extLst>
      <p:ext uri="{BB962C8B-B14F-4D97-AF65-F5344CB8AC3E}">
        <p14:creationId xmlns:p14="http://schemas.microsoft.com/office/powerpoint/2010/main" val="3920182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(3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추론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행동지능의 발전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③ </a:t>
            </a:r>
            <a:r>
              <a:rPr lang="ko-KR" altLang="en-US" sz="2000" b="1" dirty="0"/>
              <a:t>미래 상황을 예측하고 계획하는 인공지능의 등장</a:t>
            </a:r>
            <a:r>
              <a:rPr lang="en-US" altLang="ko-KR" sz="2000" b="1" dirty="0"/>
              <a:t>: Imagination and</a:t>
            </a:r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000" b="1" dirty="0"/>
              <a:t>    Long-term Planning</a:t>
            </a:r>
            <a:endParaRPr lang="en-US" altLang="ko-KR" sz="18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 err="1"/>
              <a:t>딥마인드가</a:t>
            </a:r>
            <a:r>
              <a:rPr lang="ko-KR" altLang="en-US" sz="1800" b="1" dirty="0"/>
              <a:t> 최근 발표된 논문은 이러한 행동방식을 인공지능으로 구현</a:t>
            </a:r>
            <a:endParaRPr lang="en-US" altLang="ko-KR" sz="16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인간처럼 미래를 예측하며 장기적 관점에서 계획하며 행동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매 순간의 행동에 대해 미래에 미치는 영향을 상상해 최적의 행동을 선택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C28A-4AE3-43A1-A800-D7DDB909F69A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47A5C3-C5EC-48C6-A5D6-5EB53379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4059237"/>
            <a:ext cx="5956598" cy="27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2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908720"/>
            <a:ext cx="8748464" cy="56839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ko-KR" sz="2400" b="1" dirty="0"/>
              <a:t> </a:t>
            </a:r>
            <a:r>
              <a:rPr lang="ko-KR" altLang="en-US" sz="2400" b="1" dirty="0" err="1"/>
              <a:t>딥러닝은</a:t>
            </a:r>
            <a:r>
              <a:rPr lang="ko-KR" altLang="en-US" sz="2400" b="1" dirty="0"/>
              <a:t> 엄청난 양의 데이터와 컴퓨팅 파워 요구 </a:t>
            </a:r>
            <a:endParaRPr lang="en-US" altLang="ko-KR" sz="24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2000" b="1" dirty="0"/>
              <a:t>2012</a:t>
            </a:r>
            <a:r>
              <a:rPr lang="ko-KR" altLang="en-US" sz="2000" b="1" dirty="0"/>
              <a:t>년  </a:t>
            </a:r>
            <a:r>
              <a:rPr lang="ko-KR" altLang="en-US" sz="2000" b="1" dirty="0" err="1"/>
              <a:t>구글이</a:t>
            </a:r>
            <a:r>
              <a:rPr lang="ko-KR" altLang="en-US" sz="2000" b="1" dirty="0"/>
              <a:t> 구현한 </a:t>
            </a:r>
            <a:r>
              <a:rPr lang="ko-KR" altLang="en-US" sz="2000" b="1" dirty="0" err="1"/>
              <a:t>유튜브</a:t>
            </a:r>
            <a:r>
              <a:rPr lang="ko-KR" altLang="en-US" sz="2000" b="1" dirty="0"/>
              <a:t> 영상 속의 고양이 구분</a:t>
            </a:r>
            <a:endParaRPr lang="en-US" altLang="ko-KR" sz="2000" b="1" dirty="0"/>
          </a:p>
          <a:p>
            <a:pPr lvl="2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약 </a:t>
            </a:r>
            <a:r>
              <a:rPr lang="en-US" altLang="ko-KR" sz="1800" b="1" dirty="0"/>
              <a:t>1,000</a:t>
            </a:r>
            <a:r>
              <a:rPr lang="ko-KR" altLang="en-US" sz="1800" b="1" dirty="0"/>
              <a:t>만개의 동영상 학습결과</a:t>
            </a: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2000" b="1" dirty="0"/>
              <a:t>2016</a:t>
            </a:r>
            <a:r>
              <a:rPr lang="ko-KR" altLang="en-US" sz="2000" b="1" dirty="0"/>
              <a:t>년 </a:t>
            </a:r>
            <a:r>
              <a:rPr lang="ko-KR" altLang="en-US" sz="2000" b="1" dirty="0" err="1"/>
              <a:t>알파고와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이세돌</a:t>
            </a:r>
            <a:r>
              <a:rPr lang="ko-KR" altLang="en-US" sz="2000" b="1" dirty="0"/>
              <a:t> 대결</a:t>
            </a:r>
            <a:endParaRPr lang="en-US" altLang="ko-KR" sz="2000" b="1" dirty="0"/>
          </a:p>
          <a:p>
            <a:pPr lvl="2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약 </a:t>
            </a:r>
            <a:r>
              <a:rPr lang="en-US" altLang="ko-KR" sz="1800" b="1" dirty="0"/>
              <a:t>3,000</a:t>
            </a:r>
            <a:r>
              <a:rPr lang="ko-KR" altLang="en-US" sz="1800" b="1" dirty="0"/>
              <a:t>만개의 </a:t>
            </a:r>
            <a:r>
              <a:rPr lang="ko-KR" altLang="en-US" sz="1800" b="1" dirty="0" err="1"/>
              <a:t>착점</a:t>
            </a:r>
            <a:r>
              <a:rPr lang="ko-KR" altLang="en-US" sz="1800" b="1" dirty="0"/>
              <a:t> 정보와 약 </a:t>
            </a:r>
            <a:r>
              <a:rPr lang="en-US" altLang="ko-KR" sz="1800" b="1" dirty="0"/>
              <a:t>16</a:t>
            </a:r>
            <a:r>
              <a:rPr lang="ko-KR" altLang="en-US" sz="1800" b="1" dirty="0"/>
              <a:t>만개의 프로 바둑 기사 </a:t>
            </a:r>
            <a:r>
              <a:rPr lang="ko-KR" altLang="en-US" sz="1800" b="1" dirty="0" err="1"/>
              <a:t>기보</a:t>
            </a:r>
            <a:r>
              <a:rPr lang="ko-KR" altLang="en-US" sz="1800" b="1" dirty="0"/>
              <a:t> 필요</a:t>
            </a:r>
            <a:endParaRPr lang="en-US" altLang="ko-KR" sz="1800" b="1" dirty="0"/>
          </a:p>
          <a:p>
            <a:pPr lvl="2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1202</a:t>
            </a:r>
            <a:r>
              <a:rPr lang="ko-KR" altLang="en-US" sz="1800" b="1" dirty="0"/>
              <a:t>개의 </a:t>
            </a:r>
            <a:r>
              <a:rPr lang="en-US" altLang="ko-KR" sz="1800" b="1" dirty="0"/>
              <a:t>CPU</a:t>
            </a:r>
            <a:r>
              <a:rPr lang="ko-KR" altLang="en-US" sz="1800" b="1" dirty="0"/>
              <a:t>와 </a:t>
            </a:r>
            <a:r>
              <a:rPr lang="en-US" altLang="ko-KR" sz="1800" b="1" dirty="0"/>
              <a:t>176</a:t>
            </a:r>
            <a:r>
              <a:rPr lang="ko-KR" altLang="en-US" sz="1800" b="1" dirty="0"/>
              <a:t>개의 </a:t>
            </a:r>
            <a:r>
              <a:rPr lang="en-US" altLang="ko-KR" sz="1800" b="1" dirty="0"/>
              <a:t>GPU </a:t>
            </a:r>
            <a:r>
              <a:rPr lang="ko-KR" altLang="en-US" sz="1800" b="1" dirty="0"/>
              <a:t>동시가동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약 </a:t>
            </a:r>
            <a:r>
              <a:rPr lang="en-US" altLang="ko-KR" sz="1800" b="1" dirty="0"/>
              <a:t>3</a:t>
            </a:r>
            <a:r>
              <a:rPr lang="ko-KR" altLang="en-US" sz="1800" b="1" dirty="0"/>
              <a:t>억 </a:t>
            </a:r>
            <a:r>
              <a:rPr lang="en-US" altLang="ko-KR" sz="1800" b="1" dirty="0"/>
              <a:t>4</a:t>
            </a:r>
            <a:r>
              <a:rPr lang="ko-KR" altLang="en-US" sz="1800" b="1" dirty="0" err="1"/>
              <a:t>천번의</a:t>
            </a:r>
            <a:r>
              <a:rPr lang="ko-KR" altLang="en-US" sz="1800" b="1" dirty="0"/>
              <a:t> 반복학습을 통해 구현한 결과물</a:t>
            </a: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2000" b="1" dirty="0"/>
              <a:t>인공지능 혁신을 이루어 내고 있는 기업들은 엄청난 데이터와 컴퓨팅 파워를 확보한 거대 </a:t>
            </a:r>
            <a:r>
              <a:rPr lang="en-US" altLang="ko-KR" sz="2000" b="1" dirty="0"/>
              <a:t>IT </a:t>
            </a:r>
            <a:r>
              <a:rPr lang="ko-KR" altLang="en-US" sz="2000" b="1" dirty="0"/>
              <a:t>기업이 중심</a:t>
            </a:r>
            <a:endParaRPr lang="en-US" altLang="ko-KR" sz="20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400" b="1" dirty="0"/>
              <a:t>이러한 한계를 극복하기 위한 노력이 두 가지로 나눠 진행</a:t>
            </a:r>
            <a:endParaRPr lang="en-US" altLang="ko-KR" sz="24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2000" b="1" dirty="0"/>
              <a:t>인공지능 학습 환경의 인위적 생성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사람처럼 생각하는 인공지능</a:t>
            </a:r>
            <a:endParaRPr lang="en-US" altLang="ko-KR" sz="20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1664-01BF-4A67-AFA7-1ABEB841728D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1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1. </a:t>
            </a:r>
            <a:r>
              <a:rPr lang="ko-KR" altLang="en-US" sz="3000" b="1" dirty="0"/>
              <a:t>인공지능 혁신의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4006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400" b="1" dirty="0"/>
              <a:t>인공지능 구현 방법론의 전환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628800"/>
            <a:ext cx="7560840" cy="502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A832C-E38B-4F92-8C3A-0BADEEF20B3E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0904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인공지능 학습 환경의 인위적 생성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ko-KR" altLang="en-US" sz="2000" b="1" dirty="0"/>
              <a:t>학습 데이터 확보의 한계 및 극복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인공지능 구현에 필요한 데이터 확보는 매우 어려움</a:t>
            </a:r>
            <a:endParaRPr lang="en-US" altLang="ko-KR" sz="16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방대한 양의 </a:t>
            </a:r>
            <a:r>
              <a:rPr lang="ko-KR" altLang="en-US" sz="1600" b="1" dirty="0" err="1"/>
              <a:t>빅데이터</a:t>
            </a:r>
            <a:r>
              <a:rPr lang="ko-KR" altLang="en-US" sz="1600" b="1" dirty="0"/>
              <a:t> 확보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데이터의 질적 측면 고려</a:t>
            </a:r>
            <a:endParaRPr lang="en-US" altLang="ko-KR" sz="16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데이터의 질</a:t>
            </a: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데이터의 다양성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정제되고 완벽한 상황을 반영한 데이터가 </a:t>
            </a:r>
            <a:r>
              <a:rPr lang="ko-KR" altLang="en-US" sz="1600" b="1" spc="-150" dirty="0"/>
              <a:t>많아도 성능이 높지는 않음</a:t>
            </a:r>
            <a:endParaRPr lang="en-US" altLang="ko-KR" sz="1600" b="1" spc="-150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- </a:t>
            </a:r>
            <a:r>
              <a:rPr lang="ko-KR" altLang="en-US" sz="1600" b="1" dirty="0"/>
              <a:t>음성인식의 경우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각종 소음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다양한 억양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말투 등의 데이터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- </a:t>
            </a:r>
            <a:r>
              <a:rPr lang="ko-KR" altLang="en-US" sz="1600" b="1" dirty="0"/>
              <a:t>자율주행 기능의 경우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각 종 사고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위험 상황을 반영할 수 있는 데이터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확보된 데이터가 기계 학습이 가능한 형태로 준비되어야 함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- </a:t>
            </a:r>
            <a:r>
              <a:rPr lang="ko-KR" altLang="en-US" sz="1600" b="1" dirty="0"/>
              <a:t>사람에게는 단순하게 보이는 데이터라 할 지라도 기계가 이해하기 </a:t>
            </a:r>
            <a:r>
              <a:rPr lang="ko-KR" altLang="en-US" sz="1600" b="1" spc="-150" dirty="0"/>
              <a:t>위해서는 데이터의 </a:t>
            </a:r>
            <a:endParaRPr lang="en-US" altLang="ko-KR" sz="1600" b="1" spc="-150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spc="-150" dirty="0"/>
              <a:t>        </a:t>
            </a:r>
            <a:r>
              <a:rPr lang="ko-KR" altLang="en-US" sz="1600" b="1" dirty="0"/>
              <a:t>전처리 과정이 필수적으로 요구</a:t>
            </a:r>
            <a:endParaRPr lang="en-US" altLang="ko-KR" sz="16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CE697-CECD-4C38-88D5-029664CB4FD2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768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인공지능 학습 환경의 인위적 생성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ko-KR" altLang="en-US" sz="2000" b="1" dirty="0"/>
              <a:t>학습 데이터 확보의 한계 및 극복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데이터 전처리 과정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이미지 </a:t>
            </a:r>
            <a:r>
              <a:rPr lang="en-US" altLang="ko-KR" sz="1800" b="1" dirty="0"/>
              <a:t>Annotation</a:t>
            </a:r>
            <a:endParaRPr lang="en-US" altLang="ko-KR" sz="16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이미지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내의 각 종 사물을 알아보고 경계선을 구분하는 것은 인간에게는 매우 쉬움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기계가 인간처럼 알아보기 위해서는 이미지 속의 건물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나무 등을 일일이 경계선으로 구분 짓고 해당 사물의 명칭을 이미지와 함께 기록해 주어야 함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7E352-B826-4899-AF62-04C6CA215556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8B5AAC-B736-49FB-9467-B2C9129E3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4149080"/>
            <a:ext cx="91059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94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인공지능 학습 환경의 인위적 생성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ko-KR" altLang="en-US" sz="2000" b="1" dirty="0"/>
              <a:t>학습 데이터 확보의 한계 및 극복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데이터 전처리 과정은 비용이 매우 높음</a:t>
            </a:r>
            <a:endParaRPr lang="en-US" altLang="ko-KR" sz="16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스탠포드대학의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ImageNet </a:t>
            </a:r>
            <a:r>
              <a:rPr lang="ko-KR" altLang="en-US" sz="1600" b="1" dirty="0"/>
              <a:t>경진대회</a:t>
            </a:r>
            <a:r>
              <a:rPr lang="en-US" altLang="ko-KR" sz="1600" b="1" dirty="0"/>
              <a:t>: 1400</a:t>
            </a:r>
            <a:r>
              <a:rPr lang="ko-KR" altLang="en-US" sz="1600" b="1" dirty="0"/>
              <a:t>만장의 이미지를 </a:t>
            </a:r>
            <a:r>
              <a:rPr lang="ko-KR" altLang="en-US" sz="1600" b="1" dirty="0" err="1"/>
              <a:t>전처리하기</a:t>
            </a:r>
            <a:r>
              <a:rPr lang="ko-KR" altLang="en-US" sz="1600" b="1" dirty="0"/>
              <a:t> 위해 </a:t>
            </a:r>
            <a:r>
              <a:rPr lang="en-US" altLang="ko-KR" sz="1600" b="1" dirty="0"/>
              <a:t>1000</a:t>
            </a:r>
            <a:r>
              <a:rPr lang="ko-KR" altLang="en-US" sz="1600" b="1" dirty="0"/>
              <a:t>여명이 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년 소요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딥러닝</a:t>
            </a:r>
            <a:r>
              <a:rPr lang="ko-KR" altLang="en-US" sz="1600" b="1" dirty="0"/>
              <a:t> 기반 자율주행 인공지능 구현 </a:t>
            </a:r>
            <a:r>
              <a:rPr lang="en-US" altLang="ko-KR" sz="1600" b="1" dirty="0"/>
              <a:t>drive.ai </a:t>
            </a:r>
            <a:r>
              <a:rPr lang="ko-KR" altLang="en-US" sz="1600" b="1" dirty="0"/>
              <a:t>창업자</a:t>
            </a:r>
            <a:r>
              <a:rPr lang="en-US" altLang="ko-KR" sz="1600" b="1" dirty="0"/>
              <a:t>: 1</a:t>
            </a:r>
            <a:r>
              <a:rPr lang="ko-KR" altLang="en-US" sz="1600" b="1" dirty="0"/>
              <a:t>시간 가량의 주행 영상 데이터       </a:t>
            </a:r>
            <a:r>
              <a:rPr lang="ko-KR" altLang="en-US" sz="1600" b="1" dirty="0" err="1"/>
              <a:t>전처리를</a:t>
            </a:r>
            <a:r>
              <a:rPr lang="ko-KR" altLang="en-US" sz="1600" b="1" dirty="0"/>
              <a:t> 위해 </a:t>
            </a:r>
            <a:r>
              <a:rPr lang="en-US" altLang="ko-KR" sz="1600" b="1" dirty="0"/>
              <a:t>800</a:t>
            </a:r>
            <a:r>
              <a:rPr lang="ko-KR" altLang="en-US" sz="1600" b="1" dirty="0"/>
              <a:t>시간 소요 </a:t>
            </a:r>
            <a:endParaRPr lang="en-US" altLang="ko-KR" sz="16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기업들은 데이터 확보를 위해 막대한 자금 투자와 노력 병행</a:t>
            </a: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/>
              <a:t>IBM: Watson Health</a:t>
            </a:r>
            <a:r>
              <a:rPr lang="ko-KR" altLang="en-US" sz="1600" b="1" dirty="0"/>
              <a:t>의 고도화를 위해 최근 수년에 걸쳐 약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조원이상 투자</a:t>
            </a:r>
            <a:endParaRPr lang="en-US" altLang="ko-KR" sz="1600" b="1" spc="-150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- </a:t>
            </a:r>
            <a:r>
              <a:rPr lang="ko-KR" altLang="en-US" sz="1600" b="1" dirty="0"/>
              <a:t>병원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의학 연구기관 같은 의료 기관 인수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- </a:t>
            </a:r>
            <a:r>
              <a:rPr lang="ko-KR" altLang="en-US" sz="1600" b="1" dirty="0"/>
              <a:t>이를 통해 </a:t>
            </a:r>
            <a:r>
              <a:rPr lang="en-US" altLang="ko-KR" sz="1600" b="1" dirty="0"/>
              <a:t>150</a:t>
            </a:r>
            <a:r>
              <a:rPr lang="ko-KR" altLang="en-US" sz="1600" b="1" dirty="0"/>
              <a:t>만 건의 환자기록과 </a:t>
            </a:r>
            <a:r>
              <a:rPr lang="en-US" altLang="ko-KR" sz="1600" b="1" dirty="0"/>
              <a:t>200</a:t>
            </a:r>
            <a:r>
              <a:rPr lang="ko-KR" altLang="en-US" sz="1600" b="1" dirty="0"/>
              <a:t>만 페이지의 의학 전문 자료 확보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2FE8E-C289-423D-A7B3-00ABD4229A74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542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인공지능 학습 환경의 인위적 생성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ko-KR" altLang="en-US" sz="2000" b="1" dirty="0"/>
              <a:t>학습 데이터 확보의 한계 및 극복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이러한 한계들을 극복하는 방법 중 하나로 인공지능 자체를 이용</a:t>
            </a:r>
            <a:endParaRPr lang="en-US" altLang="ko-KR" sz="16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인공지능을 통해 가상의 데이터를 생성하여 학습과정에 활용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가장 대표적인 연구가 </a:t>
            </a:r>
            <a:r>
              <a:rPr lang="en-US" altLang="ko-KR" sz="1600" b="1" dirty="0"/>
              <a:t>GAN</a:t>
            </a:r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/>
              <a:t>GAN </a:t>
            </a:r>
            <a:r>
              <a:rPr lang="ko-KR" altLang="en-US" sz="1600" b="1" dirty="0"/>
              <a:t>기반 인공지능은 세상에 존재하지 않는 새로운 가상의 데이터 생성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 - </a:t>
            </a:r>
            <a:r>
              <a:rPr lang="ko-KR" altLang="en-US" sz="1600" b="1" dirty="0"/>
              <a:t>데이터를 생성하려는 대상의 종류만 입력하면 해당하는 데이터를 자유롭게 생성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 - </a:t>
            </a:r>
            <a:r>
              <a:rPr lang="ko-KR" altLang="en-US" sz="1600" b="1" dirty="0"/>
              <a:t>데이터에 대한 정보가 이미 주어져 있기 때문에 </a:t>
            </a:r>
            <a:r>
              <a:rPr lang="ko-KR" altLang="en-US" sz="1600" b="1" dirty="0" err="1"/>
              <a:t>어노테이션</a:t>
            </a:r>
            <a:r>
              <a:rPr lang="ko-KR" altLang="en-US" sz="1600" b="1" dirty="0"/>
              <a:t> 같은 전처리 과정에   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</a:t>
            </a:r>
            <a:r>
              <a:rPr lang="ko-KR" altLang="en-US" sz="1600" b="1" dirty="0"/>
              <a:t>   소요되는 시간과 비용을 획기적으로 개선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 - </a:t>
            </a:r>
            <a:r>
              <a:rPr lang="ko-KR" altLang="en-US" sz="1600" b="1" dirty="0"/>
              <a:t>게다가 인공지능은 하나의 실제 데이터를 여러 가지로 변형하기도 함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F8A9B-5D9F-4B4C-8CCF-1005C4C993E4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254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인공지능 학습 환경의 인위적 생성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ko-KR" altLang="en-US" sz="2000" b="1" dirty="0"/>
              <a:t>학습 데이터 확보의 한계 및 극복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주행 사진 변환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한 장의 실제 사진을 가지고 날씨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시간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위치 등을 변형해      새로운 이미지 생성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1A09-486C-4F66-B54A-65CD09F7B6FB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11B69-3DE2-46CE-BC05-4A39CAD2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22" y="3212976"/>
            <a:ext cx="5561062" cy="3350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52184" y="3212976"/>
            <a:ext cx="266429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이렇게 변형된 데이터는 다양성 측면의 한계를 해결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72878" y="4748951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즉 </a:t>
            </a:r>
            <a:r>
              <a:rPr lang="ko-KR" altLang="en-US" b="1" spc="-15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인위적으로 생성되거나</a:t>
            </a:r>
            <a:r>
              <a:rPr lang="ko-KR" altLang="en-US" b="1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b="1" spc="-15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변형된 데이터는 데이터의 </a:t>
            </a:r>
            <a:r>
              <a:rPr lang="ko-KR" altLang="en-US" b="1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양적인 문제와 질적인 문제를 동시에 해결</a:t>
            </a:r>
          </a:p>
        </p:txBody>
      </p:sp>
    </p:spTree>
    <p:extLst>
      <p:ext uri="{BB962C8B-B14F-4D97-AF65-F5344CB8AC3E}">
        <p14:creationId xmlns:p14="http://schemas.microsoft.com/office/powerpoint/2010/main" val="205123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인공지능 학습 환경의 인위적 생성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ko-KR" altLang="en-US" sz="2000" b="1" dirty="0"/>
              <a:t>학습 데이터 확보의 한계 및 극복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가상으로 생성된 데이터의 한계는 존재</a:t>
            </a:r>
            <a:endParaRPr lang="en-US" altLang="ko-KR" sz="16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가상의 데이터를 학습해 구현된 인공지능은 실제 데이터를 학습해 구현된 인공지능  보다 더 낮은 성능을 보임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실제 데이터를 학습해 구현된 인공지능이 더욱 많은 사물들을 인식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13D5-7B61-47B8-A1B6-04DB31F7412B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56075-FBA7-46E1-B194-1B51BFF6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66" y="3932936"/>
            <a:ext cx="9144000" cy="24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7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인공지능 학습 환경의 인위적 생성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현실 적용의 한계 및 극복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소프트웨어로 구현된 인공지능을 실제 물리적 환경에 곧 </a:t>
            </a:r>
            <a:r>
              <a:rPr lang="ko-KR" altLang="en-US" sz="1800" b="1" spc="-150" dirty="0"/>
              <a:t>바로 적용은 매우 어려움</a:t>
            </a:r>
            <a:endParaRPr lang="en-US" altLang="ko-KR" sz="18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 err="1"/>
              <a:t>딥러닝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강화학습 등에 기반한 인공지능은 수십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수백만번</a:t>
            </a:r>
            <a:r>
              <a:rPr lang="ko-KR" altLang="en-US" sz="1600" b="1" dirty="0"/>
              <a:t> 이상의 반복학습을 통해    스스로 지능을 발전시켜 나감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하지만 로봇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드론</a:t>
            </a:r>
            <a:r>
              <a:rPr lang="ko-KR" altLang="en-US" sz="1600" b="1" dirty="0"/>
              <a:t> 같은 물리 환경에 수십만 번의 학습 과정을 반복하는 것은 매우 어려움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- </a:t>
            </a:r>
            <a:r>
              <a:rPr lang="ko-KR" altLang="en-US" sz="1600" b="1" dirty="0"/>
              <a:t>물리적 마모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온도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습도 등의 변화 등으로 학습 과정 동안 주변 환경변수 변화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- </a:t>
            </a:r>
            <a:r>
              <a:rPr lang="ko-KR" altLang="en-US" sz="1600" b="1" dirty="0"/>
              <a:t>기계적 고장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오류 등 </a:t>
            </a:r>
            <a:endParaRPr lang="en-US" altLang="ko-KR" sz="16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이러한 한계 극복을 위해 현실 세계를 매우 정교하게 </a:t>
            </a:r>
            <a:r>
              <a:rPr lang="ko-KR" altLang="en-US" sz="1800" b="1" spc="-150" dirty="0" err="1"/>
              <a:t>모델링한</a:t>
            </a:r>
            <a:r>
              <a:rPr lang="ko-KR" altLang="en-US" sz="1800" b="1" spc="-150" dirty="0"/>
              <a:t> 시뮬레이션 환경을</a:t>
            </a:r>
            <a:r>
              <a:rPr lang="ko-KR" altLang="en-US" sz="1800" b="1" dirty="0"/>
              <a:t> 구축해 인공지능 구현</a:t>
            </a:r>
            <a:endParaRPr lang="en-US" altLang="ko-KR" sz="20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 err="1"/>
              <a:t>Nvidia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자율주행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자동차를 구현하는 데 시뮬레이션 환경 활용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마이크로소프트 </a:t>
            </a:r>
            <a:r>
              <a:rPr lang="en-US" altLang="ko-KR" sz="1600" b="1" dirty="0" err="1"/>
              <a:t>AirSim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드론에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활용 가능한 자율주행 시뮬레이터 발표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B5F1-AF06-4EE5-9BBC-BC99DCE2F66B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180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인공지능 학습 환경의 인위적 생성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현실 적용의 한계 및 극복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시뮬레이션에 기반한 자율주행 기능 구현</a:t>
            </a: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1C08-1BB0-4019-910B-4CD01C3F490D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1E6A69-D52B-4E33-9CF4-3464F5328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780928"/>
            <a:ext cx="826291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인공지능 학습 환경의 인위적 생성 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현실 적용의 한계 및 극복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시뮬레이션을 통한 학습 환경 구현의 세 가지 장점 </a:t>
            </a:r>
            <a:endParaRPr lang="en-US" altLang="ko-KR" sz="18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물리적 기계를 통한 학습 과정에 소요되는 시간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비용을 획기적으로 줄임 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- </a:t>
            </a:r>
            <a:r>
              <a:rPr lang="ko-KR" altLang="en-US" sz="1600" b="1" dirty="0"/>
              <a:t>법적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안전성 등 기술 외부 요인으로 인해 실제 환경에 기술을 적용하지 못하는 제약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 </a:t>
            </a:r>
            <a:r>
              <a:rPr lang="ko-KR" altLang="en-US" sz="1600" b="1" dirty="0"/>
              <a:t> 극복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학습 환경을 무한대로 생성해 다양한 환경에 적응 가능한 인공지능 구현 가능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- </a:t>
            </a:r>
            <a:r>
              <a:rPr lang="ko-KR" altLang="en-US" sz="1600" b="1" dirty="0"/>
              <a:t>자동차 주행의 경우 날씨를 변형하거나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낮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밤 등의 시간대 변경 환경 구현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다양한 알고리즘 실험 및 검증이 가능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800" b="1" dirty="0">
                <a:sym typeface="Wingdings" panose="05000000000000000000" pitchFamily="2" charset="2"/>
              </a:rPr>
              <a:t>매우 효율적으로 인공지능 구현 가능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8A3C5-41C0-4DBB-BF3C-0583C878EAFF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520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사람처럼 생각하는 인공지능 </a:t>
            </a:r>
            <a:endParaRPr lang="en-US" altLang="ko-KR" sz="24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엄청난 양의 데이터와 연산과정에 의해 구현되는 인공지능은 인간의   학습 과정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사고방식과 비교하면 매우 비효율적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사람은 대부분의 경우 직관과 일반화를 통해 상황을 판단하고 </a:t>
            </a:r>
            <a:r>
              <a:rPr lang="ko-KR" altLang="en-US" sz="2000" b="1" spc="-150" dirty="0"/>
              <a:t>매우       빠르고 즉각적</a:t>
            </a:r>
            <a:r>
              <a:rPr lang="ko-KR" altLang="en-US" sz="2000" b="1" dirty="0"/>
              <a:t>으로 결정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spc="-150" dirty="0"/>
              <a:t>인간처럼 계산하고 사고하는 방식으로 인공지능도 구현된다면 데이터와        컴퓨팅의 비효율성을 개선할 수 있을 것임</a:t>
            </a:r>
            <a:endParaRPr lang="en-US" altLang="ko-KR" sz="2000" b="1" spc="-150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spc="-150" dirty="0"/>
              <a:t>크게 두 가지 측면에서 인공지능 구현을 위한 연구</a:t>
            </a:r>
            <a:r>
              <a:rPr lang="en-US" altLang="ko-KR" sz="2000" b="1" spc="-150" dirty="0"/>
              <a:t>, </a:t>
            </a:r>
            <a:r>
              <a:rPr lang="ko-KR" altLang="en-US" sz="2000" b="1" spc="-150" dirty="0"/>
              <a:t>개발 진행 중</a:t>
            </a:r>
            <a:endParaRPr lang="en-US" altLang="ko-KR" sz="20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/>
              <a:t>Approximate Computing</a:t>
            </a:r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지능의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이식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0A33A-3CBE-400F-8EC1-02F354A43CC2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59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258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1. </a:t>
            </a:r>
            <a:r>
              <a:rPr lang="ko-KR" altLang="en-US" sz="3000" b="1" dirty="0"/>
              <a:t>인공지능 혁신의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4006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400" b="1" dirty="0"/>
              <a:t>인공지능은 이제</a:t>
            </a:r>
            <a:endParaRPr lang="en-US" altLang="ko-KR" sz="24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2000" b="1" dirty="0"/>
              <a:t>인간을 대신해서 운전하거나</a:t>
            </a:r>
            <a:endParaRPr lang="en-US" altLang="ko-KR" sz="20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 err="1"/>
              <a:t>구글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자율주행 자동차</a:t>
            </a:r>
            <a:endParaRPr lang="en-US" altLang="ko-KR" sz="16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2000" b="1" dirty="0" err="1"/>
              <a:t>월스트리트</a:t>
            </a:r>
            <a:r>
              <a:rPr lang="ko-KR" altLang="en-US" sz="2000" b="1" dirty="0"/>
              <a:t> 금융 전문가 보다 월등한 수익</a:t>
            </a:r>
            <a:endParaRPr lang="en-US" altLang="ko-KR" sz="20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/>
              <a:t>연봉 </a:t>
            </a:r>
            <a:r>
              <a:rPr lang="en-US" altLang="ko-KR" sz="1600" b="1" dirty="0"/>
              <a:t>$30~$50</a:t>
            </a:r>
            <a:r>
              <a:rPr lang="ko-KR" altLang="en-US" sz="1600" b="1" dirty="0"/>
              <a:t>만에 리는 </a:t>
            </a:r>
            <a:r>
              <a:rPr lang="ko-KR" altLang="en-US" sz="1600" b="1" dirty="0" err="1"/>
              <a:t>퀀트</a:t>
            </a:r>
            <a:r>
              <a:rPr lang="en-US" altLang="ko-KR" sz="1600" b="1" dirty="0"/>
              <a:t>/</a:t>
            </a:r>
            <a:r>
              <a:rPr lang="ko-KR" altLang="en-US" sz="1600" b="1" dirty="0" err="1"/>
              <a:t>애널리스트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15</a:t>
            </a:r>
            <a:r>
              <a:rPr lang="ko-KR" altLang="en-US" sz="1600" b="1" dirty="0"/>
              <a:t>명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주 분석 </a:t>
            </a:r>
            <a:r>
              <a:rPr lang="en-US" altLang="ko-KR" sz="1600" b="1" dirty="0">
                <a:sym typeface="Wingdings" panose="05000000000000000000" pitchFamily="2" charset="2"/>
              </a:rPr>
              <a:t> 5</a:t>
            </a:r>
            <a:r>
              <a:rPr lang="ko-KR" altLang="en-US" sz="1600" b="1" dirty="0">
                <a:sym typeface="Wingdings" panose="05000000000000000000" pitchFamily="2" charset="2"/>
              </a:rPr>
              <a:t>분 소요</a:t>
            </a:r>
            <a:endParaRPr lang="en-US" altLang="ko-KR" sz="1600" b="1" dirty="0"/>
          </a:p>
          <a:p>
            <a:pPr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2000" b="1" dirty="0">
                <a:sym typeface="Wingdings" panose="05000000000000000000" pitchFamily="2" charset="2"/>
              </a:rPr>
              <a:t>전문의 보다 더욱 정확한 진단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ko-KR" sz="1600" b="1" dirty="0">
                <a:sym typeface="Wingdings" panose="05000000000000000000" pitchFamily="2" charset="2"/>
              </a:rPr>
              <a:t>IBM Watson Health</a:t>
            </a:r>
            <a:endParaRPr lang="en-US" altLang="ko-KR" sz="1600" b="1" dirty="0"/>
          </a:p>
          <a:p>
            <a:pPr marL="400050" lvl="1" indent="0">
              <a:lnSpc>
                <a:spcPct val="160000"/>
              </a:lnSpc>
              <a:buNone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95600" y="4869160"/>
            <a:ext cx="7704856" cy="13681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인공지능이란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단어기 처음 사용된 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1956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년부터 약 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60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년의 시간에 걸쳐</a:t>
            </a:r>
            <a:endParaRPr lang="en-US" altLang="ko-KR" b="1" dirty="0">
              <a:solidFill>
                <a:srgbClr val="002060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제대로 구현방법을 모색해 오던 인공지능이 이제  그 방법을 깨닫기 시작</a:t>
            </a:r>
            <a:endParaRPr lang="en-US" altLang="ko-KR" b="1" dirty="0">
              <a:solidFill>
                <a:srgbClr val="002060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하면서 엄청난 속도로 발전할 수 있는 토대 마련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15E9-A9CC-41C2-A484-20017D8FEB09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799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980728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사람처럼 생각하는 인공지능 </a:t>
            </a:r>
            <a:endParaRPr lang="en-US" altLang="ko-KR" sz="2400" b="1" dirty="0"/>
          </a:p>
          <a:p>
            <a:pPr marL="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en-US" altLang="ko-KR" sz="2000" b="1" dirty="0"/>
              <a:t>Approximate Computing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적은 양의 데이터와 컴퓨팅 파워를 사용하면서 일정 수준 이상의 지능을 매우  빠르게 구현</a:t>
            </a:r>
            <a:endParaRPr lang="en-US" altLang="ko-KR" sz="18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방대한 </a:t>
            </a:r>
            <a:r>
              <a:rPr lang="ko-KR" altLang="en-US" sz="1600" b="1" dirty="0" err="1"/>
              <a:t>빅데이터</a:t>
            </a:r>
            <a:r>
              <a:rPr lang="ko-KR" altLang="en-US" sz="1600" b="1" dirty="0"/>
              <a:t> 중 대표성을 갖는 데이터를 정교하게 선별해 소량의 데이터만 학습 과정에 활용한다면 매우 효과적일 것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418F-F875-4FDE-905B-926BD5D17CDF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60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ADCF9B-9723-43BA-9A1D-724BE005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84" y="3742134"/>
            <a:ext cx="90963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16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사람처럼 생각하는 인공지능 </a:t>
            </a:r>
            <a:endParaRPr lang="en-US" altLang="ko-KR" sz="2400" b="1" dirty="0"/>
          </a:p>
          <a:p>
            <a:pPr marL="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en-US" altLang="ko-KR" sz="2000" b="1" dirty="0"/>
              <a:t>Approximate Computing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또한 인공신경망 구조를 단순화해 컴퓨팅 비용을 최소화하려는 연구도 진행 중</a:t>
            </a:r>
            <a:endParaRPr lang="en-US" altLang="ko-KR" sz="18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 err="1"/>
              <a:t>SqueezeNet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연구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비슷한 성능을 유지하면서 신경망을 </a:t>
            </a:r>
            <a:r>
              <a:rPr lang="en-US" altLang="ko-KR" sz="1600" b="1" dirty="0"/>
              <a:t>30~50</a:t>
            </a:r>
            <a:r>
              <a:rPr lang="ko-KR" altLang="en-US" sz="1600" b="1" dirty="0"/>
              <a:t>배로 압축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9E2A-60DA-41DA-A0AB-7C56CE6EA1B1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61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E3C23C-DAA8-4EE2-B220-A90317A6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69" y="3284984"/>
            <a:ext cx="9144000" cy="292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33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사람처럼 생각하는 인공지능 </a:t>
            </a:r>
            <a:endParaRPr lang="en-US" altLang="ko-KR" sz="2400" b="1" dirty="0"/>
          </a:p>
          <a:p>
            <a:pPr marL="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① </a:t>
            </a:r>
            <a:r>
              <a:rPr lang="en-US" altLang="ko-KR" sz="2000" b="1" dirty="0"/>
              <a:t>Approximate Computing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인공 신경망 압축 방식은 인간의 뇌 발달과정과도 유사</a:t>
            </a:r>
            <a:endParaRPr lang="en-US" altLang="ko-KR" sz="18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인간 뇌 시냅스의 연결 개수는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세까지는 빠르게 증가하지만 이후 다시 감소</a:t>
            </a:r>
            <a:endParaRPr lang="en-US" altLang="ko-KR" sz="16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/>
              <a:t>    - 1</a:t>
            </a:r>
            <a:r>
              <a:rPr lang="ko-KR" altLang="en-US" sz="1600" b="1" dirty="0"/>
              <a:t>세</a:t>
            </a:r>
            <a:r>
              <a:rPr lang="en-US" altLang="ko-KR" sz="1600" b="1" dirty="0"/>
              <a:t>(50</a:t>
            </a:r>
            <a:r>
              <a:rPr lang="ko-KR" altLang="en-US" sz="1600" b="1" dirty="0"/>
              <a:t>조</a:t>
            </a:r>
            <a:r>
              <a:rPr lang="en-US" altLang="ko-KR" sz="1600" b="1" dirty="0"/>
              <a:t>) </a:t>
            </a:r>
            <a:endParaRPr lang="en-US" altLang="ko-KR" sz="1600" b="1" dirty="0">
              <a:sym typeface="Wingdings" panose="05000000000000000000" pitchFamily="2" charset="2"/>
            </a:endParaRPr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>
                <a:sym typeface="Wingdings" panose="05000000000000000000" pitchFamily="2" charset="2"/>
              </a:rPr>
              <a:t>    - 2</a:t>
            </a:r>
            <a:r>
              <a:rPr lang="ko-KR" altLang="en-US" sz="1600" b="1" dirty="0">
                <a:sym typeface="Wingdings" panose="05000000000000000000" pitchFamily="2" charset="2"/>
              </a:rPr>
              <a:t>세</a:t>
            </a:r>
            <a:r>
              <a:rPr lang="en-US" altLang="ko-KR" sz="1600" b="1" dirty="0">
                <a:sym typeface="Wingdings" panose="05000000000000000000" pitchFamily="2" charset="2"/>
              </a:rPr>
              <a:t>(1000</a:t>
            </a:r>
            <a:r>
              <a:rPr lang="ko-KR" altLang="en-US" sz="1600" b="1" dirty="0">
                <a:sym typeface="Wingdings" panose="05000000000000000000" pitchFamily="2" charset="2"/>
              </a:rPr>
              <a:t>조</a:t>
            </a:r>
            <a:r>
              <a:rPr lang="en-US" altLang="ko-KR" sz="1600" b="1" dirty="0">
                <a:sym typeface="Wingdings" panose="05000000000000000000" pitchFamily="2" charset="2"/>
              </a:rPr>
              <a:t>)  </a:t>
            </a:r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600" b="1" dirty="0">
                <a:sym typeface="Wingdings" panose="05000000000000000000" pitchFamily="2" charset="2"/>
              </a:rPr>
              <a:t>    - 10</a:t>
            </a:r>
            <a:r>
              <a:rPr lang="ko-KR" altLang="en-US" sz="1600" b="1" dirty="0">
                <a:sym typeface="Wingdings" panose="05000000000000000000" pitchFamily="2" charset="2"/>
              </a:rPr>
              <a:t>세</a:t>
            </a:r>
            <a:r>
              <a:rPr lang="en-US" altLang="ko-KR" sz="1600" b="1" dirty="0">
                <a:sym typeface="Wingdings" panose="05000000000000000000" pitchFamily="2" charset="2"/>
              </a:rPr>
              <a:t>(500</a:t>
            </a:r>
            <a:r>
              <a:rPr lang="ko-KR" altLang="en-US" sz="1600" b="1" dirty="0">
                <a:sym typeface="Wingdings" panose="05000000000000000000" pitchFamily="2" charset="2"/>
              </a:rPr>
              <a:t>조</a:t>
            </a:r>
            <a:r>
              <a:rPr lang="en-US" altLang="ko-KR" sz="1600" b="1" dirty="0">
                <a:sym typeface="Wingdings" panose="05000000000000000000" pitchFamily="2" charset="2"/>
              </a:rPr>
              <a:t>)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이것은 인간의 지능이 점차 발달하면서 불필요하거나 중복된 시냅스의 연결이 약해  지거나 끊어지는 과정을 의미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/>
              <a:t>인공 신경망의 구현도 마찬가지로 중복되거나 성능에 큰 영향을 미치지 않는 연결들을 삭제함으로써 성능을 최적화 하는 것</a:t>
            </a:r>
            <a:endParaRPr lang="en-US" altLang="ko-KR" sz="16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4A72-4098-4BB2-857C-0470B3B9973B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62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403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157144"/>
            <a:ext cx="8748464" cy="522418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사람처럼 생각하는 인공지능 </a:t>
            </a:r>
            <a:endParaRPr lang="en-US" altLang="ko-KR" sz="2400" b="1" dirty="0"/>
          </a:p>
          <a:p>
            <a:pPr marL="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지능의 이식</a:t>
            </a:r>
            <a:r>
              <a:rPr lang="en-US" altLang="ko-KR" sz="2000" b="1" dirty="0"/>
              <a:t>(Transferring Intelligence)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인공지능 구현 시 기존에 학습된 지능을 활용한다면 학습 과정에 요구되는      데이터와 컴퓨팅 비용을 크게 줄일 수 있음</a:t>
            </a: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즉 유사한 기능을 수행하는 인공지능이 이미 존재한다면 기존의 지능을 새로운 인공지능에 활용하는 지능의 이식이 가능할 것</a:t>
            </a: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실제 </a:t>
            </a:r>
            <a:r>
              <a:rPr lang="ko-KR" altLang="en-US" sz="1800" b="1" dirty="0" err="1"/>
              <a:t>딥마인드</a:t>
            </a:r>
            <a:r>
              <a:rPr lang="ko-KR" altLang="en-US" sz="1800" b="1" dirty="0"/>
              <a:t> 등에서 지능의 이식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재활용 연구가 활발히 진행 중</a:t>
            </a: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인공지능이 새로운 영역에 활용될 때 적용분야가 서로 다르더라도 기존 지식을 최대로 활용하기 때문에 단 시간에 성능 발휘 가능</a:t>
            </a: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새로운 영역에 대한 학습 과정이 매우 짧다는 의미에서 </a:t>
            </a:r>
            <a:r>
              <a:rPr lang="en-US" altLang="ko-KR" sz="1800" b="1" dirty="0"/>
              <a:t>‘One-shot Learning’  </a:t>
            </a:r>
            <a:r>
              <a:rPr lang="ko-KR" altLang="en-US" sz="1800" b="1" dirty="0"/>
              <a:t>혹은 </a:t>
            </a:r>
            <a:r>
              <a:rPr lang="en-US" altLang="ko-KR" sz="1800" b="1" dirty="0"/>
              <a:t>‘Zero-shot Learning</a:t>
            </a:r>
            <a:r>
              <a:rPr lang="ko-KR" altLang="en-US" sz="1800" b="1" dirty="0"/>
              <a:t>이라 불리기도 함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8A48-0FEB-4A96-AEFD-CC53B27EC96C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63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894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사람처럼 생각하는 인공지능 </a:t>
            </a:r>
            <a:endParaRPr lang="en-US" altLang="ko-KR" sz="2400" b="1" dirty="0"/>
          </a:p>
          <a:p>
            <a:pPr marL="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지능의 이식</a:t>
            </a:r>
            <a:r>
              <a:rPr lang="en-US" altLang="ko-KR" sz="2000" b="1" dirty="0"/>
              <a:t>(Transferring Intelligence)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지능의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이식 과정</a:t>
            </a:r>
            <a:endParaRPr lang="en-US" altLang="ko-KR" sz="18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서로 다른 두 영역 간의 유사성 추출</a:t>
            </a: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학습된 지능을 새로운 지능에 이식</a:t>
            </a: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이식된 새로운 인공지능은 새로운 데이터를 통한 </a:t>
            </a:r>
            <a:r>
              <a:rPr lang="ko-KR" altLang="en-US" sz="1800" b="1" dirty="0" err="1"/>
              <a:t>재학습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7F234-5BED-4461-AD33-FA33D3E2F90C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64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4034199"/>
            <a:ext cx="69151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518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07489" y="908720"/>
            <a:ext cx="8748464" cy="547260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사람처럼 생각하는 인공지능 </a:t>
            </a:r>
            <a:endParaRPr lang="en-US" altLang="ko-KR" sz="2400" b="1" dirty="0"/>
          </a:p>
          <a:p>
            <a:pPr marL="0" lvl="1" indent="0">
              <a:lnSpc>
                <a:spcPct val="16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지능의 이식</a:t>
            </a:r>
            <a:r>
              <a:rPr lang="en-US" altLang="ko-KR" sz="2000" b="1" dirty="0"/>
              <a:t>(Transferring Intelligence)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dirty="0"/>
              <a:t>지능의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이식 관련 연구는 실제 산업 영역에 활용될 </a:t>
            </a:r>
            <a:r>
              <a:rPr lang="ko-KR" altLang="en-US" sz="1800" b="1" spc="-150" dirty="0"/>
              <a:t>가능성을 두고 연구개발 진행 중 </a:t>
            </a:r>
            <a:endParaRPr lang="en-US" altLang="ko-KR" sz="1800" b="1" spc="-150" dirty="0"/>
          </a:p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50" dirty="0"/>
              <a:t>예 </a:t>
            </a:r>
            <a:r>
              <a:rPr lang="en-US" altLang="ko-KR" sz="1800" b="1" spc="-150" dirty="0"/>
              <a:t>1: </a:t>
            </a:r>
            <a:r>
              <a:rPr lang="ko-KR" altLang="en-US" sz="1800" b="1" spc="-150" dirty="0"/>
              <a:t>언어 인식</a:t>
            </a:r>
            <a:endParaRPr lang="en-US" altLang="ko-KR" sz="1800" b="1" spc="-150" dirty="0"/>
          </a:p>
          <a:p>
            <a:pPr marL="685800"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각 언어는 각 언어가 갖는 특성으로 인해 매우 다름</a:t>
            </a:r>
            <a:endParaRPr lang="en-US" altLang="ko-KR" sz="1800" b="1" dirty="0"/>
          </a:p>
          <a:p>
            <a:pPr marL="685800" lvl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하지만 기본적인 언어의 속성들은 유사한 측면이 많음</a:t>
            </a:r>
            <a:endParaRPr lang="en-US" altLang="ko-KR" sz="1800" b="1" dirty="0"/>
          </a:p>
          <a:p>
            <a:pPr lvl="2" indent="-285750"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ko-KR" altLang="en-US" sz="1600" b="1" dirty="0"/>
              <a:t>주어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동사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목적어 등의 문장의 구성 요소 혹은</a:t>
            </a:r>
            <a:endParaRPr lang="en-US" altLang="ko-KR" sz="1600" b="1" dirty="0"/>
          </a:p>
          <a:p>
            <a:pPr lvl="2" indent="-285750"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ko-KR" altLang="en-US" sz="1600" b="1" dirty="0"/>
              <a:t>서술문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의문문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감탄문 등 문장 속성</a:t>
            </a:r>
            <a:endParaRPr lang="en-US" altLang="ko-KR" sz="1600" b="1" dirty="0"/>
          </a:p>
          <a:p>
            <a:pPr marL="685800" lvl="1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따라서 이러한 언어의 기본 속성들과 관련된 지능은 공통적으로 활용 가능</a:t>
            </a:r>
            <a:endParaRPr lang="en-US" altLang="ko-KR" sz="1800" b="1" dirty="0"/>
          </a:p>
          <a:p>
            <a:pPr marL="685800" lvl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바이두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영어와 중국어에 대한 언어 인식 관련 인공지능 </a:t>
            </a:r>
            <a:r>
              <a:rPr lang="ko-KR" altLang="en-US" sz="1800" b="1" spc="-150" dirty="0"/>
              <a:t>구현 시 이러한 언어의 </a:t>
            </a:r>
            <a:r>
              <a:rPr lang="ko-KR" altLang="en-US" sz="1800" b="1" dirty="0"/>
              <a:t>유사성 고려</a:t>
            </a:r>
            <a:endParaRPr lang="en-US" altLang="ko-KR" sz="1800" b="1" dirty="0"/>
          </a:p>
          <a:p>
            <a:pPr lvl="2" indent="-285750"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ko-KR" altLang="en-US" sz="1600" b="1" dirty="0"/>
              <a:t>영어인식을 학습한 인공지능에서 언어의 기본적인 속성과 관련된 지능을 중국어 인식 지능에 이식</a:t>
            </a:r>
            <a:endParaRPr lang="en-US" altLang="ko-KR" sz="1600" b="1" dirty="0"/>
          </a:p>
          <a:p>
            <a:pPr lvl="2" indent="-285750">
              <a:lnSpc>
                <a:spcPct val="11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ko-KR" altLang="en-US" sz="1600" b="1" dirty="0"/>
              <a:t>그 후 중국어만이 갖는 문장 구조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어순 등의 특성을 중국어 데이터를 통해 학습</a:t>
            </a:r>
            <a:endParaRPr lang="en-US" altLang="ko-KR" sz="1600" b="1" dirty="0"/>
          </a:p>
          <a:p>
            <a:pPr lvl="2" indent="-285750">
              <a:lnSpc>
                <a:spcPct val="160000"/>
              </a:lnSpc>
              <a:buClr>
                <a:srgbClr val="FF0000"/>
              </a:buClr>
              <a:buFont typeface="Wingdings" pitchFamily="2" charset="2"/>
              <a:buChar char="Ø"/>
            </a:pPr>
            <a:endParaRPr lang="en-US" altLang="ko-KR" sz="16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1027-7CCA-40B4-8A7F-A6A42BEB6435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65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906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3. </a:t>
            </a:r>
            <a:r>
              <a:rPr lang="ko-KR" altLang="en-US" sz="3000" b="1" dirty="0"/>
              <a:t>한계와 극복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사람처럼 생각하는 인공지능 </a:t>
            </a:r>
            <a:endParaRPr lang="en-US" altLang="ko-KR" sz="2400" b="1" dirty="0"/>
          </a:p>
          <a:p>
            <a:pPr marL="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② </a:t>
            </a:r>
            <a:r>
              <a:rPr lang="ko-KR" altLang="en-US" sz="2000" b="1" dirty="0"/>
              <a:t>지능의 이식</a:t>
            </a:r>
            <a:r>
              <a:rPr lang="en-US" altLang="ko-KR" sz="2000" b="1" dirty="0"/>
              <a:t>(Transferring Intelligence)</a:t>
            </a:r>
            <a:r>
              <a:rPr lang="ko-KR" altLang="en-US" sz="2000" b="1" dirty="0"/>
              <a:t> </a:t>
            </a:r>
            <a:r>
              <a:rPr lang="ko-KR" altLang="en-US" sz="1800" b="1" spc="-150" dirty="0"/>
              <a:t> </a:t>
            </a:r>
            <a:endParaRPr lang="en-US" altLang="ko-KR" sz="1800" b="1" spc="-150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50" dirty="0"/>
              <a:t>예 </a:t>
            </a:r>
            <a:r>
              <a:rPr lang="en-US" altLang="ko-KR" sz="1800" b="1" spc="-150" dirty="0"/>
              <a:t>2: </a:t>
            </a:r>
            <a:r>
              <a:rPr lang="ko-KR" altLang="en-US" sz="1800" b="1" spc="-150" dirty="0"/>
              <a:t>자율주행</a:t>
            </a:r>
            <a:r>
              <a:rPr lang="en-US" altLang="ko-KR" sz="1800" b="1" spc="-150" dirty="0"/>
              <a:t>(</a:t>
            </a:r>
            <a:r>
              <a:rPr lang="ko-KR" altLang="en-US" sz="1800" b="1" spc="-150" dirty="0" err="1"/>
              <a:t>폭스바겐</a:t>
            </a:r>
            <a:r>
              <a:rPr lang="en-US" altLang="ko-KR" sz="1800" b="1" spc="-150" dirty="0"/>
              <a:t>)</a:t>
            </a:r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기본적으로 자동차를 주행하는 방식은 공유화</a:t>
            </a:r>
            <a:endParaRPr lang="en-US" altLang="ko-KR" sz="1800" b="1" dirty="0"/>
          </a:p>
          <a:p>
            <a:pPr lvl="2"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ko-KR" altLang="en-US" sz="1600" b="1" dirty="0"/>
              <a:t>차선 유지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서행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급정지 등은 범용적인 지능으로 구현</a:t>
            </a:r>
            <a:endParaRPr lang="en-US" altLang="ko-KR" sz="16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이후 국가별 차이가 있는 주행방식은 개별적으로 </a:t>
            </a:r>
            <a:r>
              <a:rPr lang="ko-KR" altLang="en-US" sz="1800" b="1" dirty="0" err="1"/>
              <a:t>재학습</a:t>
            </a:r>
            <a:r>
              <a:rPr lang="ko-KR" altLang="en-US" sz="1800" b="1" dirty="0"/>
              <a:t> 과정을 통해 맞춤화</a:t>
            </a:r>
            <a:endParaRPr lang="en-US" altLang="ko-KR" sz="1800" b="1" dirty="0"/>
          </a:p>
          <a:p>
            <a:pPr lvl="2"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ko-KR" altLang="en-US" sz="1600" b="1" dirty="0"/>
              <a:t>교통신호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주행 우선순위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표지판 등</a:t>
            </a:r>
            <a:endParaRPr lang="en-US" altLang="ko-KR" sz="16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67EEF-BD03-48E4-9E6D-1A844522ABD3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66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5" y="4502274"/>
            <a:ext cx="7880123" cy="19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6567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최근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년간 인공지능은 엄청난 발전을 이루었지만 현재 구현되고 있는 인공지능 방식으로 인간의 지능을 완벽히 구현하는 데는 한계</a:t>
            </a:r>
            <a:endParaRPr lang="en-US" altLang="ko-KR" sz="18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인공지능 구현에 엄청난 양의 데이터와 연산 과정이 요구됨</a:t>
            </a: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인식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학습 분야에서는 인간 수준의 지능을 갖추었지만 추론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행동 분야에서는 매우 초기적 단계</a:t>
            </a: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/>
              <a:buChar char="è"/>
            </a:pPr>
            <a:r>
              <a:rPr lang="ko-KR" altLang="en-US" sz="2000" b="1" dirty="0">
                <a:sym typeface="Wingdings" panose="05000000000000000000" pitchFamily="2" charset="2"/>
              </a:rPr>
              <a:t>현재 구현되고 있는 기술이 오래 전부터 </a:t>
            </a:r>
            <a:r>
              <a:rPr lang="ko-KR" altLang="en-US" sz="2000" b="1" spc="-150" dirty="0">
                <a:sym typeface="Wingdings" panose="05000000000000000000" pitchFamily="2" charset="2"/>
              </a:rPr>
              <a:t>제안되어 온 수학</a:t>
            </a:r>
            <a:r>
              <a:rPr lang="en-US" altLang="ko-KR" sz="2000" b="1" spc="-150" dirty="0">
                <a:sym typeface="Wingdings" panose="05000000000000000000" pitchFamily="2" charset="2"/>
              </a:rPr>
              <a:t>/</a:t>
            </a:r>
            <a:r>
              <a:rPr lang="ko-KR" altLang="en-US" sz="2000" b="1" spc="-150" dirty="0">
                <a:sym typeface="Wingdings" panose="05000000000000000000" pitchFamily="2" charset="2"/>
              </a:rPr>
              <a:t>과학 분야의 </a:t>
            </a:r>
            <a:endParaRPr lang="en-US" altLang="ko-KR" sz="2000" b="1" spc="-15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000" b="1" spc="-150" dirty="0">
                <a:sym typeface="Wingdings" panose="05000000000000000000" pitchFamily="2" charset="2"/>
              </a:rPr>
              <a:t>    </a:t>
            </a:r>
            <a:r>
              <a:rPr lang="ko-KR" altLang="en-US" sz="2000" b="1" dirty="0">
                <a:sym typeface="Wingdings" panose="05000000000000000000" pitchFamily="2" charset="2"/>
              </a:rPr>
              <a:t>이론과 모델링에 기초한 </a:t>
            </a:r>
            <a:r>
              <a:rPr lang="en-US" altLang="ko-KR" sz="2000" b="1" dirty="0">
                <a:sym typeface="Wingdings" panose="05000000000000000000" pitchFamily="2" charset="2"/>
              </a:rPr>
              <a:t>‘</a:t>
            </a:r>
            <a:r>
              <a:rPr lang="ko-KR" altLang="en-US" sz="2000" b="1" dirty="0">
                <a:sym typeface="Wingdings" panose="05000000000000000000" pitchFamily="2" charset="2"/>
              </a:rPr>
              <a:t>인간처럼 계산</a:t>
            </a:r>
            <a:r>
              <a:rPr lang="en-US" altLang="ko-KR" sz="2000" b="1" dirty="0">
                <a:sym typeface="Wingdings" panose="05000000000000000000" pitchFamily="2" charset="2"/>
              </a:rPr>
              <a:t>’</a:t>
            </a:r>
            <a:r>
              <a:rPr lang="ko-KR" altLang="en-US" sz="2000" b="1" dirty="0">
                <a:sym typeface="Wingdings" panose="05000000000000000000" pitchFamily="2" charset="2"/>
              </a:rPr>
              <a:t>하는 지능을 구현한 것이기 때문</a:t>
            </a:r>
            <a:endParaRPr lang="en-US" altLang="ko-KR" sz="20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이와 달리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인간처럼 생각</a:t>
            </a:r>
            <a:r>
              <a:rPr lang="en-US" altLang="ko-KR" sz="2000" b="1" dirty="0"/>
              <a:t>(Thinking like Human)’</a:t>
            </a:r>
            <a:r>
              <a:rPr lang="ko-KR" altLang="en-US" sz="2000" b="1" dirty="0"/>
              <a:t>하는 지능을 구현하기 위한 다양한 연구가 요구되는 상황</a:t>
            </a:r>
            <a:endParaRPr lang="en-US" altLang="ko-KR" sz="2000" b="1" dirty="0"/>
          </a:p>
          <a:p>
            <a:pPr marL="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이러한 한계를 극복하기 위한 노력은 크게 두 분야로 나뉨</a:t>
            </a:r>
            <a:endParaRPr lang="en-US" altLang="ko-KR" sz="20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기존 인공신경망 구현 </a:t>
            </a:r>
            <a:r>
              <a:rPr lang="ko-KR" altLang="en-US" sz="1800" b="1" spc="-150" dirty="0"/>
              <a:t>방식을 하드웨어</a:t>
            </a:r>
            <a:r>
              <a:rPr lang="en-US" altLang="ko-KR" sz="1800" b="1" spc="-150" dirty="0"/>
              <a:t>, </a:t>
            </a:r>
            <a:r>
              <a:rPr lang="ko-KR" altLang="en-US" sz="1800" b="1" spc="-150" dirty="0"/>
              <a:t>소프트웨어적으로 고도화시키려는 노력</a:t>
            </a:r>
            <a:endParaRPr lang="en-US" altLang="ko-KR" sz="18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신경과학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뇌과학</a:t>
            </a:r>
            <a:r>
              <a:rPr lang="ko-KR" altLang="en-US" sz="1800" b="1" dirty="0"/>
              <a:t> 기반 인공지능 구현 시도 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919536" y="6507910"/>
            <a:ext cx="2133600" cy="365125"/>
          </a:xfrm>
        </p:spPr>
        <p:txBody>
          <a:bodyPr/>
          <a:lstStyle/>
          <a:p>
            <a:fld id="{C7176CCC-9AC6-46D7-A167-6D3DC4A47269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67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230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143351"/>
            <a:ext cx="8748464" cy="56839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인공지능 이론 연구와 구현 환경 간 발전 관계 </a:t>
            </a:r>
            <a:endParaRPr lang="en-US" altLang="ko-KR" sz="20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919536" y="6507910"/>
            <a:ext cx="2133600" cy="365125"/>
          </a:xfrm>
        </p:spPr>
        <p:txBody>
          <a:bodyPr/>
          <a:lstStyle/>
          <a:p>
            <a:fld id="{BA043100-61ED-4810-AFA0-B106CF5138E7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68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849590"/>
            <a:ext cx="6768752" cy="493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3864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인공신경망의 진화</a:t>
            </a:r>
            <a:r>
              <a:rPr lang="en-US" altLang="ko-KR" sz="2400" b="1" dirty="0"/>
              <a:t>(HW/SW)</a:t>
            </a:r>
            <a:r>
              <a:rPr lang="ko-KR" altLang="en-US" sz="2400" b="1" dirty="0"/>
              <a:t> 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인간의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실제 뇌와 인공신경망은 근본적으로 큰 차이 존재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2375-29AF-438C-8845-BCA0083112C7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69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9" y="2204864"/>
            <a:ext cx="4361175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57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4006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400" b="1" dirty="0" err="1"/>
              <a:t>딥러닝으로</a:t>
            </a:r>
            <a:r>
              <a:rPr lang="ko-KR" altLang="en-US" sz="2400" b="1" dirty="0"/>
              <a:t> 인한 인공지능 발전 분야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8" y="1916832"/>
            <a:ext cx="9036496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BC5CC-F028-46CB-8579-9ECDA6B4375D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1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인공신경망의 진화</a:t>
            </a:r>
            <a:r>
              <a:rPr lang="en-US" altLang="ko-KR" sz="2400" b="1" dirty="0"/>
              <a:t>(HW/SW)</a:t>
            </a:r>
            <a:r>
              <a:rPr lang="ko-KR" altLang="en-US" sz="2400" b="1" dirty="0"/>
              <a:t> 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인간의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실제 뇌와 인공신경망은 근본적으로 큰 차이 존재</a:t>
            </a:r>
            <a:endParaRPr lang="en-US" altLang="ko-KR" sz="20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인공신경망은 인간의 신경망을 추상화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단순화를 통해 소프트웨어적으로   구현한 것으로 인간 신경망과 매우 큰 차이 존재</a:t>
            </a: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이 같은 근본적인 차이는 인공지능이 인간 수준의 지능으로 구현되는데 한계 요인으로 작용</a:t>
            </a: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이러한 한계를 극복하기 위해 현재의 인공신경망 구조를 개선하기 위한 연구개발 진행 중</a:t>
            </a:r>
            <a:endParaRPr lang="en-US" altLang="ko-KR" sz="20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소프트웨어 측면에서 현재 매우 단순화된 구조의 인공신경망을 더욱 정교화하기 위해 노력</a:t>
            </a: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하드웨어 측면에서도 기존 한계 극복을 위한 연구 진행 중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B080-BF25-4696-B63E-7A038A56CA2B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70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257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인공신경망의 진화</a:t>
            </a:r>
            <a:r>
              <a:rPr lang="en-US" altLang="ko-KR" sz="2400" b="1" dirty="0"/>
              <a:t>(HW/SW)</a:t>
            </a:r>
            <a:r>
              <a:rPr lang="ko-KR" altLang="en-US" sz="2400" b="1" dirty="0"/>
              <a:t> 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소프트웨어 측면에서 현재 매우 단순화된 구조의 인공신경망을 더욱   정교화하기 위해 노력</a:t>
            </a:r>
            <a:endParaRPr lang="en-US" altLang="ko-KR" sz="20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현재의 인공신경망 구조는 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세대 모델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인간 뇌 신경망의 구동원리를 정교 하게 반영하지는 못함</a:t>
            </a: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따라서 </a:t>
            </a:r>
            <a:r>
              <a:rPr lang="en-US" altLang="ko-KR" sz="1800" b="1" dirty="0"/>
              <a:t>3</a:t>
            </a:r>
            <a:r>
              <a:rPr lang="ko-KR" altLang="en-US" sz="1800" b="1" dirty="0"/>
              <a:t>세대 인공신경망 모델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예</a:t>
            </a:r>
            <a:r>
              <a:rPr lang="en-US" altLang="ko-KR" sz="1800" b="1" dirty="0"/>
              <a:t>: SNN)</a:t>
            </a:r>
            <a:r>
              <a:rPr lang="ko-KR" altLang="en-US" sz="1800" b="1" dirty="0"/>
              <a:t>이 연구되고 있음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DE699-F653-498C-8AB8-EA6B41735C59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71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30" y="3933404"/>
            <a:ext cx="4629522" cy="284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6610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인공신경망의 진화</a:t>
            </a:r>
            <a:r>
              <a:rPr lang="en-US" altLang="ko-KR" sz="2400" b="1" dirty="0"/>
              <a:t>(HW/SW)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하드웨어 측면에서도 기존 한계 극복을 위한 연구 진행 중</a:t>
            </a:r>
            <a:endParaRPr lang="en-US" altLang="ko-KR" sz="20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/>
              <a:t>IBM, </a:t>
            </a:r>
            <a:r>
              <a:rPr lang="ko-KR" altLang="en-US" sz="1800" b="1" dirty="0" err="1"/>
              <a:t>스탠포드</a:t>
            </a:r>
            <a:r>
              <a:rPr lang="en-US" altLang="ko-KR" sz="1800" b="1" dirty="0"/>
              <a:t>, HBP: </a:t>
            </a:r>
            <a:r>
              <a:rPr lang="ko-KR" altLang="en-US" sz="1800" b="1" dirty="0"/>
              <a:t>컴퓨터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구조적 한계 혁신 노력</a:t>
            </a:r>
            <a:endParaRPr lang="en-US" altLang="ko-KR" sz="18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800" b="1" dirty="0"/>
              <a:t>   - </a:t>
            </a:r>
            <a:r>
              <a:rPr lang="ko-KR" altLang="en-US" sz="1800" b="1" dirty="0"/>
              <a:t>현재의 컴퓨터는 </a:t>
            </a:r>
            <a:r>
              <a:rPr lang="ko-KR" altLang="en-US" sz="1800" b="1" dirty="0" err="1"/>
              <a:t>폰노이만</a:t>
            </a:r>
            <a:r>
              <a:rPr lang="ko-KR" altLang="en-US" sz="1800" b="1" dirty="0"/>
              <a:t> 구조에 기반</a:t>
            </a:r>
            <a:r>
              <a:rPr lang="en-US" altLang="ko-KR" sz="1800" b="1" dirty="0"/>
              <a:t>: CPU </a:t>
            </a:r>
            <a:r>
              <a:rPr lang="ko-KR" altLang="en-US" sz="1800" b="1" dirty="0"/>
              <a:t>연산 결과를 메모리에 기억</a:t>
            </a:r>
            <a:endParaRPr lang="en-US" altLang="ko-KR" sz="18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800" b="1" dirty="0"/>
              <a:t>     </a:t>
            </a:r>
            <a:r>
              <a:rPr lang="ko-KR" altLang="en-US" sz="1800" b="1" dirty="0"/>
              <a:t>하고 디스크에 저장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인간의 뇌 구조와 상이</a:t>
            </a: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뇌 구조를 하드웨어적으로 구현하는 </a:t>
            </a:r>
            <a:r>
              <a:rPr lang="ko-KR" altLang="en-US" sz="1800" b="1" dirty="0" err="1"/>
              <a:t>뉴로모픽</a:t>
            </a:r>
            <a:r>
              <a:rPr lang="en-US" altLang="ko-KR" sz="1800" b="1" dirty="0"/>
              <a:t>(Neuromorphic)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컴퓨팅칩</a:t>
            </a:r>
            <a:r>
              <a:rPr lang="ko-KR" altLang="en-US" sz="1800" b="1" dirty="0"/>
              <a:t>   연구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진행 중</a:t>
            </a: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/>
              <a:t>IBM</a:t>
            </a:r>
            <a:r>
              <a:rPr lang="ko-KR" altLang="en-US" sz="1800" b="1" dirty="0"/>
              <a:t>은 </a:t>
            </a:r>
            <a:r>
              <a:rPr lang="en-US" altLang="ko-KR" sz="1800" b="1" dirty="0" err="1"/>
              <a:t>TrueNorth</a:t>
            </a:r>
            <a:r>
              <a:rPr lang="en-US" altLang="ko-KR" sz="1800" b="1" dirty="0"/>
              <a:t> Chip </a:t>
            </a:r>
            <a:r>
              <a:rPr lang="ko-KR" altLang="en-US" sz="1800" b="1" dirty="0"/>
              <a:t>제안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컴퓨터의 </a:t>
            </a:r>
            <a:r>
              <a:rPr lang="en-US" altLang="ko-KR" sz="1800" b="1" dirty="0"/>
              <a:t>CPU </a:t>
            </a:r>
            <a:r>
              <a:rPr lang="ko-KR" altLang="en-US" sz="1800" b="1" dirty="0"/>
              <a:t>구조 분리</a:t>
            </a:r>
            <a:endParaRPr lang="en-US" altLang="ko-KR" sz="18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800" b="1" dirty="0"/>
              <a:t>   - </a:t>
            </a:r>
            <a:r>
              <a:rPr lang="ko-KR" altLang="en-US" sz="1800" b="1" dirty="0"/>
              <a:t>기존 컴퓨터 구조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인간의 좌뇌에 해당</a:t>
            </a:r>
            <a:r>
              <a:rPr lang="en-US" altLang="ko-KR" sz="1800" b="1" dirty="0"/>
              <a:t>): </a:t>
            </a:r>
            <a:r>
              <a:rPr lang="ko-KR" altLang="en-US" sz="1800" b="1" dirty="0"/>
              <a:t>언어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분석적 사고</a:t>
            </a:r>
            <a:endParaRPr lang="en-US" altLang="ko-KR" sz="18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800" b="1" dirty="0"/>
              <a:t>   - </a:t>
            </a:r>
            <a:r>
              <a:rPr lang="ko-KR" altLang="en-US" sz="1800" b="1" dirty="0" err="1"/>
              <a:t>뉴로모픽</a:t>
            </a:r>
            <a:r>
              <a:rPr lang="ko-KR" altLang="en-US" sz="1800" b="1" dirty="0"/>
              <a:t> 칩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인간의 우뇌에 해당</a:t>
            </a:r>
            <a:r>
              <a:rPr lang="en-US" altLang="ko-KR" sz="1800" b="1" dirty="0"/>
              <a:t>): </a:t>
            </a:r>
            <a:r>
              <a:rPr lang="ko-KR" altLang="en-US" sz="1800" b="1" dirty="0"/>
              <a:t>패턴 인식</a:t>
            </a: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983D4-C8B2-4001-96CB-EBB5A8F55584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72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122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인공신경망의 진화</a:t>
            </a:r>
            <a:r>
              <a:rPr lang="en-US" altLang="ko-KR" sz="2400" b="1" dirty="0"/>
              <a:t>(HW/SW)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ko-KR" sz="2000" b="1" dirty="0"/>
              <a:t>IBM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뉴모모픽</a:t>
            </a:r>
            <a:r>
              <a:rPr lang="en-US" altLang="ko-KR" sz="2000" b="1" dirty="0"/>
              <a:t>(Neuromorphic)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컴퓨팅칩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ko-KR" sz="2000" b="1" dirty="0"/>
              <a:t>IBM</a:t>
            </a:r>
            <a:r>
              <a:rPr lang="ko-KR" altLang="en-US" sz="2000" b="1" dirty="0"/>
              <a:t>은 </a:t>
            </a:r>
            <a:r>
              <a:rPr lang="en-US" altLang="ko-KR" sz="2000" b="1" dirty="0" err="1"/>
              <a:t>TrueNorth</a:t>
            </a:r>
            <a:r>
              <a:rPr lang="en-US" altLang="ko-KR" sz="2000" b="1" dirty="0"/>
              <a:t> Chip</a:t>
            </a:r>
            <a:r>
              <a:rPr lang="ko-KR" altLang="en-US" sz="2000" b="1" dirty="0"/>
              <a:t>에 약 </a:t>
            </a:r>
            <a:r>
              <a:rPr lang="en-US" altLang="ko-KR" sz="2000" b="1" dirty="0"/>
              <a:t>1000</a:t>
            </a:r>
            <a:r>
              <a:rPr lang="ko-KR" altLang="en-US" sz="2000" b="1" dirty="0"/>
              <a:t>만개의 뉴런과 </a:t>
            </a:r>
            <a:r>
              <a:rPr lang="en-US" altLang="ko-KR" sz="2000" b="1" dirty="0"/>
              <a:t>2</a:t>
            </a:r>
            <a:r>
              <a:rPr lang="ko-KR" altLang="en-US" sz="2000" b="1" spc="-150" dirty="0"/>
              <a:t>억 </a:t>
            </a:r>
            <a:r>
              <a:rPr lang="en-US" altLang="ko-KR" sz="2000" b="1" spc="-150" dirty="0"/>
              <a:t>5,600</a:t>
            </a:r>
            <a:r>
              <a:rPr lang="ko-KR" altLang="en-US" sz="2000" b="1" spc="-150" dirty="0"/>
              <a:t>만개의 시냅스 </a:t>
            </a:r>
            <a:r>
              <a:rPr lang="ko-KR" altLang="en-US" sz="2000" b="1" dirty="0"/>
              <a:t>연결을 구현하였으며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약 </a:t>
            </a:r>
            <a:r>
              <a:rPr lang="en-US" altLang="ko-KR" sz="2000" b="1" dirty="0"/>
              <a:t>4096</a:t>
            </a:r>
            <a:r>
              <a:rPr lang="ko-KR" altLang="en-US" sz="2000" b="1" dirty="0"/>
              <a:t>개의 개별 칩을 연결해 </a:t>
            </a:r>
            <a:r>
              <a:rPr lang="en-US" altLang="ko-KR" sz="2000" b="1" dirty="0"/>
              <a:t>40</a:t>
            </a:r>
            <a:r>
              <a:rPr lang="ko-KR" altLang="en-US" sz="2000" b="1" dirty="0" err="1"/>
              <a:t>억개의</a:t>
            </a:r>
            <a:r>
              <a:rPr lang="ko-KR" altLang="en-US" sz="2000" b="1" dirty="0"/>
              <a:t> 뉴런과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조개의 시냅스 구현</a:t>
            </a:r>
            <a:endParaRPr lang="en-US" altLang="ko-KR" sz="20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0B5E-F9FA-4DD5-B5DD-C3BE8E8221CC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73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348880"/>
            <a:ext cx="5976664" cy="205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4232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(1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인공신경망의 진화</a:t>
            </a:r>
            <a:r>
              <a:rPr lang="en-US" altLang="ko-KR" sz="2400" b="1" dirty="0"/>
              <a:t>(HW/SW)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주요 </a:t>
            </a:r>
            <a:r>
              <a:rPr lang="ko-KR" altLang="en-US" sz="2000" b="1" dirty="0" err="1"/>
              <a:t>뉴로모픽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컴퓨팅칩</a:t>
            </a:r>
            <a:r>
              <a:rPr lang="ko-KR" altLang="en-US" sz="2000" b="1" dirty="0"/>
              <a:t> 비교</a:t>
            </a:r>
            <a:endParaRPr lang="en-US" altLang="ko-KR" sz="20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A35A-A915-41B6-BB59-B16A6F999377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74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2420888"/>
            <a:ext cx="7520121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424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 err="1"/>
              <a:t>뇌과학</a:t>
            </a:r>
            <a:r>
              <a:rPr lang="ko-KR" altLang="en-US" sz="2400" b="1" dirty="0"/>
              <a:t> 기반의 연구들 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 err="1"/>
              <a:t>테슬라의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일론머스크</a:t>
            </a:r>
            <a:r>
              <a:rPr lang="en-US" altLang="ko-KR" sz="2000" b="1" dirty="0"/>
              <a:t>: 2017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월 </a:t>
            </a:r>
            <a:r>
              <a:rPr lang="ko-KR" altLang="en-US" sz="2000" b="1" dirty="0" err="1"/>
              <a:t>스타트업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Neuralink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발표</a:t>
            </a:r>
            <a:endParaRPr lang="en-US" altLang="ko-KR" sz="20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인간의 뇌와 기계를 연결해 인간의 지능을 자유롭게 저장하거나 이식하는  기술 개발 예정</a:t>
            </a:r>
            <a:endParaRPr lang="en-US" altLang="ko-KR" sz="18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ko-KR" sz="2000" b="1" spc="-150" dirty="0"/>
              <a:t>1999</a:t>
            </a:r>
            <a:r>
              <a:rPr lang="ko-KR" altLang="en-US" sz="2000" b="1" spc="-150" dirty="0"/>
              <a:t>년 </a:t>
            </a:r>
            <a:r>
              <a:rPr lang="en-US" altLang="ko-KR" sz="2000" b="1" spc="-150" dirty="0"/>
              <a:t>UC</a:t>
            </a:r>
            <a:r>
              <a:rPr lang="ko-KR" altLang="en-US" sz="2000" b="1" spc="-150" dirty="0" err="1"/>
              <a:t>버클리대</a:t>
            </a:r>
            <a:r>
              <a:rPr lang="en-US" altLang="ko-KR" sz="2000" b="1" spc="-150" dirty="0"/>
              <a:t>: </a:t>
            </a:r>
            <a:r>
              <a:rPr lang="ko-KR" altLang="en-US" sz="2000" b="1" spc="-150" dirty="0"/>
              <a:t>고양이의 뇌 신경망을 분석해 시각 영상을 재구성하는데 성공</a:t>
            </a:r>
            <a:endParaRPr lang="en-US" altLang="ko-KR" sz="2000" b="1" spc="-1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D38D0-CD77-48A8-92EF-5690E384AA12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75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4221088"/>
            <a:ext cx="744036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4104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 err="1"/>
              <a:t>뇌과학</a:t>
            </a:r>
            <a:r>
              <a:rPr lang="ko-KR" altLang="en-US" sz="2400" b="1" dirty="0"/>
              <a:t> 기반의 연구들 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altLang="ko-KR" sz="2000" b="1" dirty="0"/>
              <a:t>2017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월 캘리포니아공대</a:t>
            </a:r>
            <a:endParaRPr lang="en-US" altLang="ko-KR" sz="20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뇌 신경 신호의 분석만으로 사람의 얼굴을 재구성하는데 성공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1D66-60A5-4DDF-A13A-7751AF105615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76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924944"/>
            <a:ext cx="663913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039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 err="1"/>
              <a:t>뇌과학</a:t>
            </a:r>
            <a:r>
              <a:rPr lang="ko-KR" altLang="en-US" sz="2400" b="1" dirty="0"/>
              <a:t> 기반의 연구들 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 err="1"/>
              <a:t>뉴로로보틱스</a:t>
            </a:r>
            <a:r>
              <a:rPr lang="ko-KR" altLang="en-US" sz="2000" b="1" dirty="0"/>
              <a:t> 분야 전문가 </a:t>
            </a:r>
            <a:r>
              <a:rPr lang="en-US" altLang="ko-KR" sz="2000" b="1" dirty="0"/>
              <a:t>Timothy Busbice</a:t>
            </a:r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예쁜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꼬마 </a:t>
            </a:r>
            <a:r>
              <a:rPr lang="ko-KR" altLang="en-US" sz="1800" b="1" dirty="0" err="1"/>
              <a:t>선충의</a:t>
            </a:r>
            <a:r>
              <a:rPr lang="ko-KR" altLang="en-US" sz="1800" b="1" dirty="0"/>
              <a:t> 움직임에 따른 신경망의 변화를 관찰해 로봇이 스스로   움직이고 동작하는 기능 구현</a:t>
            </a: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F7F0-D43C-4930-9289-3B643B2D7630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77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3140969"/>
            <a:ext cx="6696744" cy="342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910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4. </a:t>
            </a:r>
            <a:r>
              <a:rPr lang="ko-KR" altLang="en-US" sz="3000" b="1" dirty="0"/>
              <a:t>새로운 시도의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(2</a:t>
            </a:r>
            <a:r>
              <a:rPr lang="en-US" altLang="ko-KR" sz="2400" b="1" dirty="0"/>
              <a:t>) </a:t>
            </a:r>
            <a:r>
              <a:rPr lang="ko-KR" altLang="en-US" sz="2400" b="1" dirty="0" err="1"/>
              <a:t>뇌과학</a:t>
            </a:r>
            <a:r>
              <a:rPr lang="ko-KR" altLang="en-US" sz="2400" b="1" dirty="0"/>
              <a:t> 기반의 연구들 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 err="1"/>
              <a:t>스타트업</a:t>
            </a:r>
            <a:r>
              <a:rPr lang="ko-KR" altLang="en-US" sz="2000" b="1" dirty="0"/>
              <a:t> 및 주요 기업 현황</a:t>
            </a:r>
            <a:endParaRPr lang="en-US" altLang="ko-KR" sz="2000" b="1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뉴럴링크</a:t>
            </a:r>
            <a:endParaRPr lang="en-US" altLang="ko-KR" sz="18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800" b="1" dirty="0"/>
              <a:t>   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단기적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인간의 뇌와 관련된 질병의 치료에 목적</a:t>
            </a:r>
            <a:endParaRPr lang="en-US" altLang="ko-KR" sz="18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800" b="1" dirty="0"/>
              <a:t>   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장기적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인간의 지능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기억 등을 컴퓨팅 침에 저장하거나 저장된 정보를 </a:t>
            </a:r>
            <a:endParaRPr lang="en-US" altLang="ko-KR" sz="1800" b="1" dirty="0"/>
          </a:p>
          <a:p>
            <a:pPr marL="45720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800" b="1" dirty="0"/>
              <a:t>     </a:t>
            </a:r>
            <a:r>
              <a:rPr lang="ko-KR" altLang="en-US" sz="1800" b="1" dirty="0"/>
              <a:t>인간의 뇌에 주입해 손상된 뇌 기능 복원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다른 사람의 지능 이식 구현 </a:t>
            </a:r>
            <a:endParaRPr lang="en-US" altLang="ko-KR" sz="1800" b="1" spc="-150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커널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인간의 뇌와 컴퓨팅 칩을 연결해 뇌 손상과 관련된 치료가 단기적 목표</a:t>
            </a: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뉴멘타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인간의 대뇌의 </a:t>
            </a:r>
            <a:r>
              <a:rPr lang="ko-KR" altLang="en-US" sz="1800" b="1" dirty="0" err="1"/>
              <a:t>신피질을</a:t>
            </a:r>
            <a:r>
              <a:rPr lang="ko-KR" altLang="en-US" sz="1800" b="1" dirty="0"/>
              <a:t> 소프트웨어적으로 </a:t>
            </a:r>
            <a:r>
              <a:rPr lang="ko-KR" altLang="en-US" sz="1800" b="1" dirty="0" err="1"/>
              <a:t>모델링해</a:t>
            </a:r>
            <a:r>
              <a:rPr lang="ko-KR" altLang="en-US" sz="1800" b="1" dirty="0"/>
              <a:t> 인공지능 구현</a:t>
            </a: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페이스북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인간의 뇌 신호를 분석해 인간과 기계간의 인터페이스 혁신</a:t>
            </a:r>
            <a:endParaRPr lang="en-US" altLang="ko-KR" sz="18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ko-KR" sz="1800" b="1" dirty="0"/>
              <a:t>   - 2017</a:t>
            </a:r>
            <a:r>
              <a:rPr lang="ko-KR" altLang="en-US" sz="1800" b="1" dirty="0"/>
              <a:t>년 </a:t>
            </a:r>
            <a:r>
              <a:rPr lang="en-US" altLang="ko-KR" sz="1800" b="1" dirty="0"/>
              <a:t>3</a:t>
            </a:r>
            <a:r>
              <a:rPr lang="ko-KR" altLang="en-US" sz="1800" b="1" dirty="0"/>
              <a:t>월 신체가 자유롭지 못한 환자의 뇌를 초당 </a:t>
            </a:r>
            <a:r>
              <a:rPr lang="en-US" altLang="ko-KR" sz="1800" b="1" dirty="0"/>
              <a:t>100</a:t>
            </a:r>
            <a:r>
              <a:rPr lang="ko-KR" altLang="en-US" sz="1800" b="1" dirty="0"/>
              <a:t>회로 </a:t>
            </a:r>
            <a:r>
              <a:rPr lang="ko-KR" altLang="en-US" sz="1800" b="1" dirty="0" err="1"/>
              <a:t>스캔해</a:t>
            </a:r>
            <a:r>
              <a:rPr lang="ko-KR" altLang="en-US" sz="1800" b="1" dirty="0"/>
              <a:t> 뇌 </a:t>
            </a:r>
            <a:endParaRPr lang="en-US" altLang="ko-KR" sz="1800" b="1" dirty="0"/>
          </a:p>
          <a:p>
            <a:pPr marL="400050" lvl="1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ko-KR" altLang="en-US" sz="1800" b="1" dirty="0"/>
              <a:t>     신호만으로 타이핑 기능 구현</a:t>
            </a: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2CB47-E3E7-4964-8B52-6AE3BC0DD5A2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78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908720"/>
            <a:ext cx="36576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705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5. </a:t>
            </a:r>
            <a:r>
              <a:rPr lang="ko-KR" altLang="en-US" sz="3000" b="1" dirty="0"/>
              <a:t>맺음말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35C9-DA3E-45F2-A6E2-3DD6C25FD749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79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5560" y="1268760"/>
            <a:ext cx="7704856" cy="12961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인공지능은 매우 빠르고 급진적으로 진화하고 있으며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게다가 최근에는 </a:t>
            </a:r>
            <a:r>
              <a:rPr lang="ko-KR" altLang="en-US" b="1" dirty="0" err="1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뉴로사이언스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 err="1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뇌과학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등과 같은 새로운 기술들이 함께 융합되며 인공   지능 분야의 새로운 전환기가 도래할 가능성도 높아지고 있음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35560" y="2924944"/>
            <a:ext cx="7704856" cy="25922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누구나 쉽게 이해하고 활용 가능 형태로 연구 결과물이 공개되면서 많은 사람들의 참여로 인공지능의 성능 향상은 더욱 가속화되고 있음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다양한 연구기관들이 후속 연구를 통해 단지 몇 달 만에 높은 완성도의  인공지능으로 구현해 내고 있음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주요 기업들은 이러한 연구 결과들을 제품과 서비스에 빠르게 적용해    상용화 해 내고 있음</a:t>
            </a:r>
          </a:p>
        </p:txBody>
      </p:sp>
    </p:spTree>
    <p:extLst>
      <p:ext uri="{BB962C8B-B14F-4D97-AF65-F5344CB8AC3E}">
        <p14:creationId xmlns:p14="http://schemas.microsoft.com/office/powerpoint/2010/main" val="155539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4006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857250" lvl="1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dirty="0"/>
              <a:t>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인식과 이해</a:t>
            </a:r>
            <a:r>
              <a:rPr lang="en-US" altLang="ko-KR" sz="2000" b="1" dirty="0"/>
              <a:t>     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이미지 인식분야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인간 수준을 넘어서는 인공지능 구현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구글의</a:t>
            </a:r>
            <a:r>
              <a:rPr lang="ko-KR" altLang="en-US" sz="1800" b="1" dirty="0"/>
              <a:t> 인공지능</a:t>
            </a:r>
            <a:r>
              <a:rPr lang="en-US" altLang="ko-KR" sz="1800" b="1" dirty="0"/>
              <a:t>: 2012</a:t>
            </a:r>
            <a:r>
              <a:rPr lang="ko-KR" altLang="en-US" sz="1800" b="1" dirty="0"/>
              <a:t>년 </a:t>
            </a:r>
            <a:r>
              <a:rPr lang="ko-KR" altLang="en-US" sz="1800" b="1" dirty="0" err="1"/>
              <a:t>유투브</a:t>
            </a:r>
            <a:r>
              <a:rPr lang="ko-KR" altLang="en-US" sz="1800" b="1" dirty="0"/>
              <a:t> 영상 속의 고양이 구분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/>
              <a:t>ImageNet </a:t>
            </a:r>
            <a:r>
              <a:rPr lang="ko-KR" altLang="en-US" sz="1800" b="1" dirty="0"/>
              <a:t>경진대회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인간 인식률 추월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4440133"/>
            <a:ext cx="6943675" cy="227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102D-BD29-49F3-A21A-31F99C5445DA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149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5. </a:t>
            </a:r>
            <a:r>
              <a:rPr lang="ko-KR" altLang="en-US" sz="3000" b="1" dirty="0"/>
              <a:t>맺음말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748464" cy="5683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800" b="1" dirty="0"/>
          </a:p>
          <a:p>
            <a:pPr marL="685800" lvl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endParaRPr lang="en-US" altLang="ko-KR" sz="1800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A7B3-29BB-480F-AA24-DD22043F6CFD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80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5560" y="1052736"/>
            <a:ext cx="7704856" cy="21602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선도 기업들과 우리나라의 격차는 더욱 심화되고 있는 상황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국내 기업들은 실리콘밸리 기업들에 비해 소프트웨어 역량과 데이터 측면에서 상당히 열위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국내에는 글로벌 경쟁력을 갖춘 연구 논문을 발표하거나 제품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서비스를 출시하는 연구자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기업이 매우 소수에 불과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00206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5560" y="3356992"/>
            <a:ext cx="7704856" cy="17281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또한 기업들이 축적한 데이터의 양도 글로벌 선도 기업들에 비해 매우  적을 뿐만 아니라 데이터의 질적 측면도 매우 미흡한 상황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향후 양질의 데이터를 확보하는 것은 단순히 많은 양의 데이터를 학보   하는 것 보다 더욱 많은 시간과 노력이 필요할 수 있음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endParaRPr lang="ko-KR" altLang="en-US" b="1" dirty="0">
              <a:solidFill>
                <a:srgbClr val="00206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35560" y="5229200"/>
            <a:ext cx="7704856" cy="12961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단기적으로는 </a:t>
            </a:r>
            <a:r>
              <a:rPr lang="en-US" altLang="ko-KR" b="1" dirty="0" err="1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Tensorflow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등과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같은 오픈 소스 기반의 개발 및 참여를 통한 역량 축적이 시급하며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보다 근본적으로는 </a:t>
            </a:r>
            <a:r>
              <a:rPr lang="ko-KR" altLang="en-US" b="1" spc="-150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중장기적인 관점의 양질의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데이터 확보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  <a:ea typeface="맑은 고딕" panose="020B0503020000020004" pitchFamily="50" charset="-127"/>
              </a:rPr>
              <a:t>경쟁력 있는 인공지능의 개발 역량을 높이기 위란 노력 병행</a:t>
            </a:r>
          </a:p>
        </p:txBody>
      </p:sp>
    </p:spTree>
    <p:extLst>
      <p:ext uri="{BB962C8B-B14F-4D97-AF65-F5344CB8AC3E}">
        <p14:creationId xmlns:p14="http://schemas.microsoft.com/office/powerpoint/2010/main" val="404298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/>
              <a:t>2. </a:t>
            </a:r>
            <a:r>
              <a:rPr lang="ko-KR" altLang="en-US" sz="3000" b="1" dirty="0"/>
              <a:t>인공지능의 최근 개발 </a:t>
            </a:r>
            <a:r>
              <a:rPr lang="ko-KR" altLang="en-US" sz="3000" b="1" dirty="0" err="1"/>
              <a:t>트렌드</a:t>
            </a:r>
            <a:endParaRPr lang="ko-KR" altLang="en-US" sz="3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052736"/>
            <a:ext cx="8435280" cy="54006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Clr>
                <a:srgbClr val="FF0000"/>
              </a:buClr>
              <a:buAutoNum type="arabicParenBoth"/>
            </a:pPr>
            <a:r>
              <a:rPr lang="ko-KR" altLang="en-US" sz="2400" b="1" dirty="0"/>
              <a:t>인지지능의 발전</a:t>
            </a:r>
            <a:r>
              <a:rPr lang="en-US" altLang="ko-KR" sz="2400" b="1" dirty="0"/>
              <a:t>: ‘</a:t>
            </a:r>
            <a:r>
              <a:rPr lang="ko-KR" altLang="en-US" sz="2400" b="1" dirty="0"/>
              <a:t>인간처럼 보고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듣는 기계의 등장</a:t>
            </a:r>
            <a:r>
              <a:rPr lang="en-US" altLang="ko-KR" sz="2400" b="1" dirty="0"/>
              <a:t>’</a:t>
            </a:r>
          </a:p>
          <a:p>
            <a:pPr marL="857250" lvl="1" indent="-457200">
              <a:lnSpc>
                <a:spcPct val="160000"/>
              </a:lnSpc>
              <a:buClr>
                <a:srgbClr val="FF0000"/>
              </a:buClr>
              <a:buFont typeface="+mj-ea"/>
              <a:buAutoNum type="circleNumDbPlain"/>
            </a:pPr>
            <a:r>
              <a:rPr lang="ko-KR" altLang="en-US" sz="2000" b="1" dirty="0"/>
              <a:t>인간의 능력을 뛰어 넘는 시각 지능</a:t>
            </a:r>
            <a:endParaRPr lang="en-US" altLang="ko-KR" sz="2000" b="1" dirty="0"/>
          </a:p>
          <a:p>
            <a:pPr lvl="2" indent="-342900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ko-KR" altLang="en-US" sz="2000" b="1" dirty="0"/>
              <a:t>이미지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영상의 인식과 이해</a:t>
            </a:r>
            <a:r>
              <a:rPr lang="en-US" altLang="ko-KR" sz="2000" b="1" dirty="0"/>
              <a:t>      </a:t>
            </a:r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영상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이미지 속의 상황 인식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표정 인지 및 감정 추측</a:t>
            </a:r>
            <a:endParaRPr lang="en-US" altLang="ko-KR" sz="1800" b="1" dirty="0"/>
          </a:p>
          <a:p>
            <a:pPr lvl="2">
              <a:lnSpc>
                <a:spcPct val="16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ko-KR" altLang="en-US" sz="1800" b="1" dirty="0" err="1"/>
              <a:t>구글</a:t>
            </a:r>
            <a:r>
              <a:rPr lang="ko-KR" altLang="en-US" sz="1800" b="1" dirty="0"/>
              <a:t> 발표 논문</a:t>
            </a:r>
            <a:r>
              <a:rPr lang="en-US" altLang="ko-KR" sz="1800" b="1" dirty="0"/>
              <a:t>(2105): </a:t>
            </a:r>
            <a:r>
              <a:rPr lang="ko-KR" altLang="en-US" sz="1800" b="1" dirty="0"/>
              <a:t>이미지 상황을 언어로 표현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4186239"/>
            <a:ext cx="2811055" cy="166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4224339"/>
            <a:ext cx="2304256" cy="1623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3" y="4224338"/>
            <a:ext cx="2270779" cy="1623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936B-E9F9-4DF8-9996-4FFCF8FB392D}" type="datetime11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17:52:43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208E-F902-4DBF-9B6A-B790C2B9E0DE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0716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5143</Words>
  <Application>Microsoft Office PowerPoint</Application>
  <PresentationFormat>와이드스크린</PresentationFormat>
  <Paragraphs>780</Paragraphs>
  <Slides>80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4" baseType="lpstr">
      <vt:lpstr>맑은 고딕</vt:lpstr>
      <vt:lpstr>Arial</vt:lpstr>
      <vt:lpstr>Wingdings</vt:lpstr>
      <vt:lpstr>1_Office 테마</vt:lpstr>
      <vt:lpstr>서론</vt:lpstr>
      <vt:lpstr>1. 인공지능 혁신의 시작</vt:lpstr>
      <vt:lpstr>1. 인공지능 혁신의 시작</vt:lpstr>
      <vt:lpstr>1. 인공지능 혁신의 시작</vt:lpstr>
      <vt:lpstr>1. 인공지능 혁신의 시작</vt:lpstr>
      <vt:lpstr>1. 인공지능 혁신의 시작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2. 인공지능의 최근 개발 트렌드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3. 한계와 극복</vt:lpstr>
      <vt:lpstr>4. 새로운 시도의 시작</vt:lpstr>
      <vt:lpstr>4. 새로운 시도의 시작</vt:lpstr>
      <vt:lpstr>4. 새로운 시도의 시작</vt:lpstr>
      <vt:lpstr>4. 새로운 시도의 시작</vt:lpstr>
      <vt:lpstr>4. 새로운 시도의 시작</vt:lpstr>
      <vt:lpstr>4. 새로운 시도의 시작</vt:lpstr>
      <vt:lpstr>4. 새로운 시도의 시작</vt:lpstr>
      <vt:lpstr>4. 새로운 시도의 시작</vt:lpstr>
      <vt:lpstr>4. 새로운 시도의 시작</vt:lpstr>
      <vt:lpstr>4. 새로운 시도의 시작</vt:lpstr>
      <vt:lpstr>4. 새로운 시도의 시작</vt:lpstr>
      <vt:lpstr>4. 새로운 시도의 시작</vt:lpstr>
      <vt:lpstr>5. 맺음말</vt:lpstr>
      <vt:lpstr>5. 맺음말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서론</dc:title>
  <dc:creator>kjkim</dc:creator>
  <cp:lastModifiedBy>kjkim</cp:lastModifiedBy>
  <cp:revision>1</cp:revision>
  <dcterms:created xsi:type="dcterms:W3CDTF">2020-03-12T08:52:38Z</dcterms:created>
  <dcterms:modified xsi:type="dcterms:W3CDTF">2020-03-12T08:55:33Z</dcterms:modified>
</cp:coreProperties>
</file>